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Lst>
  <p:notesMasterIdLst>
    <p:notesMasterId r:id="rId45"/>
  </p:notesMasterIdLst>
  <p:sldIdLst>
    <p:sldId id="261" r:id="rId2"/>
    <p:sldId id="281" r:id="rId3"/>
    <p:sldId id="282" r:id="rId4"/>
    <p:sldId id="283" r:id="rId5"/>
    <p:sldId id="284" r:id="rId6"/>
    <p:sldId id="277" r:id="rId7"/>
    <p:sldId id="278" r:id="rId8"/>
    <p:sldId id="279" r:id="rId9"/>
    <p:sldId id="313" r:id="rId10"/>
    <p:sldId id="280" r:id="rId11"/>
    <p:sldId id="312" r:id="rId12"/>
    <p:sldId id="288" r:id="rId13"/>
    <p:sldId id="311" r:id="rId14"/>
    <p:sldId id="273" r:id="rId15"/>
    <p:sldId id="308"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307" r:id="rId30"/>
    <p:sldId id="310" r:id="rId31"/>
    <p:sldId id="262" r:id="rId32"/>
    <p:sldId id="263" r:id="rId33"/>
    <p:sldId id="264" r:id="rId34"/>
    <p:sldId id="285" r:id="rId35"/>
    <p:sldId id="286" r:id="rId36"/>
    <p:sldId id="287" r:id="rId37"/>
    <p:sldId id="268" r:id="rId38"/>
    <p:sldId id="289" r:id="rId39"/>
    <p:sldId id="290" r:id="rId40"/>
    <p:sldId id="314" r:id="rId41"/>
    <p:sldId id="291" r:id="rId42"/>
    <p:sldId id="292" r:id="rId43"/>
    <p:sldId id="309" r:id="rId44"/>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48" d="100"/>
          <a:sy n="148" d="100"/>
        </p:scale>
        <p:origin x="-304"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89731382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9/26/12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9/26/12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9/26/12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9/26/12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9/26/12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9/26/12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9/26/12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9/26/12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9/26/12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9/26/12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9/26/12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9/26/12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8.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9.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1" name="Shape 51"/>
          <p:cNvSpPr txBox="1">
            <a:spLocks noGrp="1"/>
          </p:cNvSpPr>
          <p:nvPr>
            <p:ph type="ctrTitle"/>
          </p:nvPr>
        </p:nvSpPr>
        <p:spPr>
          <a:xfrm>
            <a:off x="685800" y="292091"/>
            <a:ext cx="7772400" cy="4154953"/>
          </a:xfrm>
          <a:prstGeom prst="rect">
            <a:avLst/>
          </a:prstGeom>
        </p:spPr>
        <p:txBody>
          <a:bodyPr lIns="91425" tIns="91425" rIns="91425" bIns="91425" anchor="b" anchorCtr="0">
            <a:spAutoFit/>
          </a:bodyPr>
          <a:lstStyle/>
          <a:p>
            <a:pPr>
              <a:buNone/>
            </a:pPr>
            <a:r>
              <a:rPr lang="en-US" sz="5400" spc="100" dirty="0" smtClean="0">
                <a:solidFill>
                  <a:srgbClr val="FFFFFF"/>
                </a:solidFill>
                <a:latin typeface="Aachen Std Bold"/>
                <a:cs typeface="Aachen Std Bold"/>
              </a:rPr>
              <a:t>International </a:t>
            </a:r>
            <a:br>
              <a:rPr lang="en-US" sz="5400" spc="100" dirty="0" smtClean="0">
                <a:solidFill>
                  <a:srgbClr val="FFFFFF"/>
                </a:solidFill>
                <a:latin typeface="Aachen Std Bold"/>
                <a:cs typeface="Aachen Std Bold"/>
              </a:rPr>
            </a:br>
            <a:r>
              <a:rPr lang="en-US" sz="5400" spc="100" dirty="0" smtClean="0">
                <a:solidFill>
                  <a:srgbClr val="FFFFFF"/>
                </a:solidFill>
                <a:latin typeface="Aachen Std Bold"/>
                <a:cs typeface="Aachen Std Bold"/>
              </a:rPr>
              <a:t>Service-Learning:</a:t>
            </a:r>
            <a:r>
              <a:rPr lang="en-US" sz="4600" spc="100" dirty="0" smtClean="0">
                <a:solidFill>
                  <a:srgbClr val="FFFFFF"/>
                </a:solidFill>
                <a:latin typeface="Aachen Std Bold"/>
                <a:cs typeface="Aachen Std Bold"/>
              </a:rPr>
              <a:t/>
            </a:r>
            <a:br>
              <a:rPr lang="en-US" sz="4600" spc="100" dirty="0" smtClean="0">
                <a:solidFill>
                  <a:srgbClr val="FFFFFF"/>
                </a:solidFill>
                <a:latin typeface="Aachen Std Bold"/>
                <a:cs typeface="Aachen Std Bold"/>
              </a:rPr>
            </a:br>
            <a:r>
              <a:rPr lang="en-US" sz="4600" spc="100" dirty="0" smtClean="0">
                <a:solidFill>
                  <a:srgbClr val="FFFFFF"/>
                </a:solidFill>
                <a:latin typeface="Helvetica"/>
                <a:cs typeface="Helvetica"/>
              </a:rPr>
              <a:t/>
            </a:r>
            <a:br>
              <a:rPr lang="en-US" sz="4600" spc="100" dirty="0" smtClean="0">
                <a:solidFill>
                  <a:srgbClr val="FFFFFF"/>
                </a:solidFill>
                <a:latin typeface="Helvetica"/>
                <a:cs typeface="Helvetica"/>
              </a:rPr>
            </a:br>
            <a:r>
              <a:rPr lang="en-US" sz="5200" spc="100" dirty="0" smtClean="0">
                <a:solidFill>
                  <a:srgbClr val="FFFFFF"/>
                </a:solidFill>
                <a:latin typeface="Helvetica"/>
                <a:cs typeface="Helvetica"/>
              </a:rPr>
              <a:t>The Need For Cultural Preparation</a:t>
            </a:r>
            <a:endParaRPr lang="en" sz="5200" spc="100" dirty="0">
              <a:solidFill>
                <a:srgbClr val="FFFFFF"/>
              </a:solidFill>
              <a:latin typeface="Helvetica"/>
              <a:cs typeface="Helvetica"/>
            </a:endParaRPr>
          </a:p>
        </p:txBody>
      </p:sp>
      <p:sp>
        <p:nvSpPr>
          <p:cNvPr id="2" name="TextBox 1"/>
          <p:cNvSpPr txBox="1"/>
          <p:nvPr/>
        </p:nvSpPr>
        <p:spPr>
          <a:xfrm>
            <a:off x="322086" y="4932411"/>
            <a:ext cx="8530872" cy="1631216"/>
          </a:xfrm>
          <a:prstGeom prst="rect">
            <a:avLst/>
          </a:prstGeom>
          <a:noFill/>
        </p:spPr>
        <p:txBody>
          <a:bodyPr wrap="square" rtlCol="0">
            <a:spAutoFit/>
          </a:bodyPr>
          <a:lstStyle/>
          <a:p>
            <a:pPr algn="ctr"/>
            <a:r>
              <a:rPr lang="en-US" sz="2000" dirty="0" smtClean="0">
                <a:solidFill>
                  <a:srgbClr val="FFFFFF"/>
                </a:solidFill>
                <a:latin typeface="Helvetica"/>
                <a:cs typeface="Helvetica"/>
              </a:rPr>
              <a:t>Amanda </a:t>
            </a:r>
            <a:r>
              <a:rPr lang="en-US" sz="2000" dirty="0" err="1" smtClean="0">
                <a:solidFill>
                  <a:srgbClr val="FFFFFF"/>
                </a:solidFill>
                <a:latin typeface="Helvetica"/>
                <a:cs typeface="Helvetica"/>
              </a:rPr>
              <a:t>Sturgill</a:t>
            </a:r>
            <a:r>
              <a:rPr lang="en-US" sz="2000" dirty="0" smtClean="0">
                <a:solidFill>
                  <a:srgbClr val="FFFFFF"/>
                </a:solidFill>
                <a:latin typeface="Helvetica"/>
                <a:cs typeface="Helvetica"/>
              </a:rPr>
              <a:t>, Elon University</a:t>
            </a:r>
          </a:p>
          <a:p>
            <a:pPr algn="ctr"/>
            <a:r>
              <a:rPr lang="en-US" sz="2000" dirty="0" smtClean="0">
                <a:solidFill>
                  <a:srgbClr val="FFFFFF"/>
                </a:solidFill>
                <a:latin typeface="Helvetica"/>
                <a:cs typeface="Helvetica"/>
              </a:rPr>
              <a:t>Phillip Motley, Elon University</a:t>
            </a:r>
          </a:p>
          <a:p>
            <a:pPr algn="ctr"/>
            <a:r>
              <a:rPr lang="en-US" sz="2000" dirty="0" err="1" smtClean="0">
                <a:solidFill>
                  <a:srgbClr val="FFFFFF"/>
                </a:solidFill>
                <a:latin typeface="Helvetica"/>
                <a:cs typeface="Helvetica"/>
              </a:rPr>
              <a:t>Ananda</a:t>
            </a:r>
            <a:r>
              <a:rPr lang="en-US" sz="2000" dirty="0" smtClean="0">
                <a:solidFill>
                  <a:srgbClr val="FFFFFF"/>
                </a:solidFill>
                <a:latin typeface="Helvetica"/>
                <a:cs typeface="Helvetica"/>
              </a:rPr>
              <a:t> </a:t>
            </a:r>
            <a:r>
              <a:rPr lang="en-US" sz="2000" dirty="0" err="1" smtClean="0">
                <a:solidFill>
                  <a:srgbClr val="FFFFFF"/>
                </a:solidFill>
                <a:latin typeface="Helvetica"/>
                <a:cs typeface="Helvetica"/>
              </a:rPr>
              <a:t>Mitra</a:t>
            </a:r>
            <a:r>
              <a:rPr lang="en-US" sz="2000" dirty="0" smtClean="0">
                <a:solidFill>
                  <a:srgbClr val="FFFFFF"/>
                </a:solidFill>
                <a:latin typeface="Helvetica"/>
                <a:cs typeface="Helvetica"/>
              </a:rPr>
              <a:t>, Wake Forest University</a:t>
            </a:r>
          </a:p>
          <a:p>
            <a:pPr algn="ctr"/>
            <a:r>
              <a:rPr lang="en-US" sz="2000" dirty="0" smtClean="0">
                <a:solidFill>
                  <a:srgbClr val="FFFFFF"/>
                </a:solidFill>
                <a:latin typeface="Helvetica"/>
                <a:cs typeface="Helvetica"/>
              </a:rPr>
              <a:t>Kim Dryden, Wake Forest University</a:t>
            </a:r>
          </a:p>
          <a:p>
            <a:pPr algn="ctr"/>
            <a:r>
              <a:rPr lang="en-US" sz="2000" dirty="0" smtClean="0">
                <a:solidFill>
                  <a:srgbClr val="FFFFFF"/>
                </a:solidFill>
                <a:latin typeface="Helvetica"/>
                <a:cs typeface="Helvetica"/>
              </a:rPr>
              <a:t>Kristin </a:t>
            </a:r>
            <a:r>
              <a:rPr lang="en-US" sz="2000" dirty="0" err="1" smtClean="0">
                <a:solidFill>
                  <a:srgbClr val="FFFFFF"/>
                </a:solidFill>
                <a:latin typeface="Helvetica"/>
                <a:cs typeface="Helvetica"/>
              </a:rPr>
              <a:t>Moretto</a:t>
            </a:r>
            <a:r>
              <a:rPr lang="en-US" sz="2000" dirty="0" smtClean="0">
                <a:solidFill>
                  <a:srgbClr val="FFFFFF"/>
                </a:solidFill>
                <a:latin typeface="Helvetica"/>
                <a:cs typeface="Helvetica"/>
              </a:rPr>
              <a:t>, University of North Carolina—Greensboro</a:t>
            </a:r>
            <a:endParaRPr lang="en-US" sz="2000" dirty="0">
              <a:solidFill>
                <a:srgbClr val="FFFFFF"/>
              </a:solidFill>
              <a:latin typeface="Helvetica"/>
              <a:cs typeface="Helvetica"/>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67870" y="326846"/>
            <a:ext cx="9279740" cy="800189"/>
          </a:xfrm>
          <a:prstGeom prst="rect">
            <a:avLst/>
          </a:prstGeom>
        </p:spPr>
        <p:txBody>
          <a:bodyPr wrap="square" lIns="91425" tIns="91425" rIns="91425" bIns="91425" anchor="b" anchorCtr="0">
            <a:spAutoFit/>
          </a:bodyPr>
          <a:lstStyle/>
          <a:p>
            <a:r>
              <a:rPr lang="en-US" sz="4000" spc="100" dirty="0" smtClean="0">
                <a:latin typeface="Aachen Std Bold"/>
                <a:cs typeface="Aachen Std Bold"/>
              </a:rPr>
              <a:t>Longitudinal Assessment</a:t>
            </a:r>
            <a:endParaRPr sz="4000" spc="100" dirty="0">
              <a:latin typeface="Aachen Std Bold"/>
              <a:cs typeface="Aachen Std Bold"/>
            </a:endParaRPr>
          </a:p>
        </p:txBody>
      </p:sp>
      <p:sp>
        <p:nvSpPr>
          <p:cNvPr id="28" name="Shape 28"/>
          <p:cNvSpPr txBox="1">
            <a:spLocks noGrp="1"/>
          </p:cNvSpPr>
          <p:nvPr>
            <p:ph type="subTitle" idx="1"/>
          </p:nvPr>
        </p:nvSpPr>
        <p:spPr>
          <a:xfrm>
            <a:off x="254224" y="1596594"/>
            <a:ext cx="8819606" cy="4893617"/>
          </a:xfrm>
          <a:prstGeom prst="rect">
            <a:avLst/>
          </a:prstGeom>
        </p:spPr>
        <p:txBody>
          <a:bodyPr wrap="square" lIns="91425" tIns="91425" rIns="91425" bIns="91425" anchor="t" anchorCtr="0">
            <a:spAutoFit/>
          </a:bodyPr>
          <a:lstStyle/>
          <a:p>
            <a:pPr marL="457200" indent="-457200" algn="l">
              <a:buFont typeface="Arial"/>
              <a:buChar char="•"/>
            </a:pPr>
            <a:r>
              <a:rPr lang="en-US" sz="3400" dirty="0" smtClean="0">
                <a:solidFill>
                  <a:srgbClr val="FFFFFF"/>
                </a:solidFill>
                <a:latin typeface="Helvetica"/>
                <a:cs typeface="Helvetica"/>
              </a:rPr>
              <a:t>Documenting the changes over time</a:t>
            </a:r>
          </a:p>
          <a:p>
            <a:pPr marL="457200" indent="-457200" algn="l">
              <a:buFont typeface="Arial"/>
              <a:buChar char="•"/>
            </a:pPr>
            <a:r>
              <a:rPr lang="en-US" sz="3400" dirty="0" smtClean="0">
                <a:solidFill>
                  <a:srgbClr val="FFFFFF"/>
                </a:solidFill>
                <a:latin typeface="Helvetica"/>
                <a:cs typeface="Helvetica"/>
              </a:rPr>
              <a:t>Constant communication to assess the effect of exposure	</a:t>
            </a:r>
          </a:p>
          <a:p>
            <a:pPr marL="457200" indent="-457200" algn="l">
              <a:buFont typeface="Arial"/>
              <a:buChar char="•"/>
            </a:pPr>
            <a:r>
              <a:rPr lang="en-US" sz="3400" dirty="0" smtClean="0">
                <a:solidFill>
                  <a:srgbClr val="FFFFFF"/>
                </a:solidFill>
                <a:latin typeface="Helvetica"/>
                <a:cs typeface="Helvetica"/>
              </a:rPr>
              <a:t>Capturing changes caused by exposure</a:t>
            </a:r>
          </a:p>
          <a:p>
            <a:pPr marL="457200" indent="-457200" algn="l">
              <a:buFont typeface="Arial"/>
              <a:buChar char="•"/>
            </a:pPr>
            <a:r>
              <a:rPr lang="en-US" sz="3400" dirty="0" smtClean="0">
                <a:solidFill>
                  <a:srgbClr val="FFFFFF"/>
                </a:solidFill>
                <a:latin typeface="Helvetica"/>
                <a:cs typeface="Helvetica"/>
              </a:rPr>
              <a:t>Explanation of the logic of immersion and exposure</a:t>
            </a:r>
          </a:p>
          <a:p>
            <a:pPr marL="457200" indent="-457200" algn="l">
              <a:buFont typeface="Arial"/>
              <a:buChar char="•"/>
            </a:pPr>
            <a:r>
              <a:rPr lang="en-US" sz="3400" dirty="0">
                <a:solidFill>
                  <a:srgbClr val="FFFFFF"/>
                </a:solidFill>
                <a:latin typeface="Helvetica"/>
                <a:cs typeface="Helvetica"/>
              </a:rPr>
              <a:t>G</a:t>
            </a:r>
            <a:r>
              <a:rPr lang="en-US" sz="3400" dirty="0" smtClean="0">
                <a:solidFill>
                  <a:srgbClr val="FFFFFF"/>
                </a:solidFill>
                <a:latin typeface="Helvetica"/>
                <a:cs typeface="Helvetica"/>
              </a:rPr>
              <a:t>eneralizability of student experiences</a:t>
            </a:r>
          </a:p>
          <a:p>
            <a:pPr marL="457200" indent="-457200" algn="l">
              <a:buFont typeface="Arial"/>
              <a:buChar char="•"/>
            </a:pPr>
            <a:r>
              <a:rPr lang="en-US" sz="3400" dirty="0" smtClean="0">
                <a:solidFill>
                  <a:srgbClr val="FFFFFF"/>
                </a:solidFill>
                <a:latin typeface="Helvetica"/>
                <a:cs typeface="Helvetica"/>
              </a:rPr>
              <a:t>Developing strategies for contextualization</a:t>
            </a:r>
            <a:endParaRPr sz="3400" dirty="0">
              <a:solidFill>
                <a:srgbClr val="FFFFFF"/>
              </a:solidFill>
              <a:latin typeface="Helvetica"/>
              <a:cs typeface="Helvetica"/>
            </a:endParaRPr>
          </a:p>
        </p:txBody>
      </p:sp>
      <p:cxnSp>
        <p:nvCxnSpPr>
          <p:cNvPr id="3" name="Straight Connector 2"/>
          <p:cNvCxnSpPr/>
          <p:nvPr/>
        </p:nvCxnSpPr>
        <p:spPr>
          <a:xfrm>
            <a:off x="364656" y="1168693"/>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119748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254224" y="263413"/>
            <a:ext cx="8635552" cy="1415742"/>
          </a:xfrm>
          <a:prstGeom prst="rect">
            <a:avLst/>
          </a:prstGeom>
        </p:spPr>
        <p:txBody>
          <a:bodyPr wrap="square" lIns="91425" tIns="91425" rIns="91425" bIns="91425" anchor="b" anchorCtr="0">
            <a:spAutoFit/>
          </a:bodyPr>
          <a:lstStyle/>
          <a:p>
            <a:r>
              <a:rPr lang="en-US" sz="4000" spc="100" dirty="0" smtClean="0">
                <a:latin typeface="Aachen Std Bold"/>
                <a:cs typeface="Aachen Std Bold"/>
              </a:rPr>
              <a:t>January Term Graduate Course</a:t>
            </a:r>
            <a:endParaRPr sz="4000" spc="100" dirty="0">
              <a:latin typeface="Aachen Std Bold"/>
              <a:cs typeface="Aachen Std Bold"/>
            </a:endParaRPr>
          </a:p>
        </p:txBody>
      </p:sp>
      <p:sp>
        <p:nvSpPr>
          <p:cNvPr id="28" name="Shape 28"/>
          <p:cNvSpPr txBox="1">
            <a:spLocks noGrp="1"/>
          </p:cNvSpPr>
          <p:nvPr>
            <p:ph type="subTitle" idx="1"/>
          </p:nvPr>
        </p:nvSpPr>
        <p:spPr>
          <a:xfrm>
            <a:off x="254224" y="2194724"/>
            <a:ext cx="8635552" cy="4475041"/>
          </a:xfrm>
          <a:prstGeom prst="rect">
            <a:avLst/>
          </a:prstGeom>
        </p:spPr>
        <p:txBody>
          <a:bodyPr wrap="square" lIns="91425" tIns="91425" rIns="91425" bIns="91425" anchor="t" anchorCtr="0">
            <a:spAutoFit/>
          </a:bodyPr>
          <a:lstStyle/>
          <a:p>
            <a:pPr marL="571500" indent="-571500" algn="l">
              <a:buFont typeface="Arial"/>
              <a:buChar char="•"/>
            </a:pPr>
            <a:r>
              <a:rPr lang="en-US" sz="3400" dirty="0" smtClean="0">
                <a:solidFill>
                  <a:srgbClr val="FFFFFF"/>
                </a:solidFill>
                <a:latin typeface="Helvetica"/>
                <a:cs typeface="Helvetica"/>
              </a:rPr>
              <a:t>Interactive Project for the Public Good</a:t>
            </a:r>
          </a:p>
          <a:p>
            <a:pPr marL="571500" indent="-571500" algn="l">
              <a:buFont typeface="Arial"/>
              <a:buChar char="•"/>
            </a:pPr>
            <a:r>
              <a:rPr lang="en-US" sz="3400" dirty="0" smtClean="0">
                <a:solidFill>
                  <a:srgbClr val="FFFFFF"/>
                </a:solidFill>
                <a:latin typeface="Helvetica"/>
                <a:cs typeface="Helvetica"/>
              </a:rPr>
              <a:t>Masters in Interactive Media</a:t>
            </a:r>
          </a:p>
          <a:p>
            <a:pPr marL="571500" indent="-571500" algn="l">
              <a:buFont typeface="Arial"/>
              <a:buChar char="•"/>
            </a:pPr>
            <a:r>
              <a:rPr lang="en-US" sz="3400" dirty="0" smtClean="0">
                <a:solidFill>
                  <a:srgbClr val="FFFFFF"/>
                </a:solidFill>
                <a:latin typeface="Helvetica"/>
                <a:cs typeface="Helvetica"/>
              </a:rPr>
              <a:t>Two projects in Costa Rica</a:t>
            </a:r>
          </a:p>
          <a:p>
            <a:pPr marL="571500" indent="-571500" algn="l">
              <a:buFont typeface="Arial"/>
              <a:buChar char="•"/>
            </a:pPr>
            <a:r>
              <a:rPr lang="en-US" sz="3400" dirty="0" smtClean="0">
                <a:solidFill>
                  <a:srgbClr val="FFFFFF"/>
                </a:solidFill>
                <a:latin typeface="Helvetica"/>
                <a:cs typeface="Helvetica"/>
              </a:rPr>
              <a:t>Groups of 7-9 students</a:t>
            </a:r>
          </a:p>
          <a:p>
            <a:pPr marL="571500" indent="-571500" algn="l">
              <a:buFont typeface="Arial"/>
              <a:buChar char="•"/>
            </a:pPr>
            <a:r>
              <a:rPr lang="en-US" sz="3400" dirty="0" smtClean="0">
                <a:solidFill>
                  <a:srgbClr val="FFFFFF"/>
                </a:solidFill>
                <a:latin typeface="Helvetica"/>
                <a:cs typeface="Helvetica"/>
              </a:rPr>
              <a:t>1 faculty member</a:t>
            </a:r>
          </a:p>
          <a:p>
            <a:pPr marL="571500" indent="-571500" algn="l">
              <a:buFont typeface="Arial"/>
              <a:buChar char="•"/>
            </a:pPr>
            <a:r>
              <a:rPr lang="en-US" sz="3400" dirty="0" smtClean="0">
                <a:solidFill>
                  <a:srgbClr val="FFFFFF"/>
                </a:solidFill>
                <a:latin typeface="Helvetica"/>
                <a:cs typeface="Helvetica"/>
              </a:rPr>
              <a:t>1 staff member</a:t>
            </a:r>
          </a:p>
          <a:p>
            <a:pPr algn="l"/>
            <a:endParaRPr lang="en-US" sz="3400" dirty="0">
              <a:solidFill>
                <a:srgbClr val="FFFFFF"/>
              </a:solidFill>
              <a:latin typeface="Helvetica"/>
              <a:cs typeface="Helvetica"/>
            </a:endParaRPr>
          </a:p>
        </p:txBody>
      </p:sp>
      <p:cxnSp>
        <p:nvCxnSpPr>
          <p:cNvPr id="3" name="Straight Connector 2"/>
          <p:cNvCxnSpPr/>
          <p:nvPr/>
        </p:nvCxnSpPr>
        <p:spPr>
          <a:xfrm>
            <a:off x="364656" y="1720813"/>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95704443"/>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685800" y="2999221"/>
            <a:ext cx="7772400" cy="923299"/>
          </a:xfrm>
          <a:prstGeom prst="rect">
            <a:avLst/>
          </a:prstGeom>
        </p:spPr>
        <p:txBody>
          <a:bodyPr lIns="91425" tIns="91425" rIns="91425" bIns="91425" anchor="b" anchorCtr="0">
            <a:spAutoFit/>
          </a:bodyPr>
          <a:lstStyle/>
          <a:p>
            <a:pPr>
              <a:buNone/>
            </a:pPr>
            <a:r>
              <a:rPr lang="en-US" sz="4800" dirty="0" smtClean="0">
                <a:solidFill>
                  <a:srgbClr val="FFFFFF"/>
                </a:solidFill>
                <a:latin typeface="Aachen Std Bold"/>
                <a:cs typeface="Aachen Std Bold"/>
              </a:rPr>
              <a:t>Interventions</a:t>
            </a:r>
            <a:endParaRPr lang="en" sz="4800" dirty="0">
              <a:solidFill>
                <a:srgbClr val="FFFFFF"/>
              </a:solidFill>
              <a:latin typeface="Aachen Std Bold"/>
              <a:cs typeface="Aachen Std Bold"/>
            </a:endParaRPr>
          </a:p>
        </p:txBody>
      </p:sp>
    </p:spTree>
    <p:extLst>
      <p:ext uri="{BB962C8B-B14F-4D97-AF65-F5344CB8AC3E}">
        <p14:creationId xmlns:p14="http://schemas.microsoft.com/office/powerpoint/2010/main" val="84360164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521101" y="326846"/>
            <a:ext cx="8101798" cy="800189"/>
          </a:xfrm>
          <a:prstGeom prst="rect">
            <a:avLst/>
          </a:prstGeom>
        </p:spPr>
        <p:txBody>
          <a:bodyPr wrap="square" lIns="91425" tIns="91425" rIns="91425" bIns="91425" anchor="b" anchorCtr="0">
            <a:spAutoFit/>
          </a:bodyPr>
          <a:lstStyle/>
          <a:p>
            <a:r>
              <a:rPr lang="en-US" sz="4000" spc="100" dirty="0" smtClean="0">
                <a:latin typeface="Aachen Std Bold"/>
                <a:cs typeface="Aachen Std Bold"/>
              </a:rPr>
              <a:t>Pre-course Preparation</a:t>
            </a:r>
            <a:endParaRPr sz="4000" spc="100" dirty="0">
              <a:latin typeface="Aachen Std Bold"/>
              <a:cs typeface="Aachen Std Bold"/>
            </a:endParaRPr>
          </a:p>
        </p:txBody>
      </p:sp>
      <p:sp>
        <p:nvSpPr>
          <p:cNvPr id="28" name="Shape 28"/>
          <p:cNvSpPr txBox="1">
            <a:spLocks noGrp="1"/>
          </p:cNvSpPr>
          <p:nvPr>
            <p:ph type="subTitle" idx="1"/>
          </p:nvPr>
        </p:nvSpPr>
        <p:spPr>
          <a:xfrm>
            <a:off x="254224" y="1596594"/>
            <a:ext cx="8635552" cy="3619422"/>
          </a:xfrm>
          <a:prstGeom prst="rect">
            <a:avLst/>
          </a:prstGeom>
        </p:spPr>
        <p:txBody>
          <a:bodyPr wrap="square" lIns="91425" tIns="91425" rIns="91425" bIns="91425" anchor="t" anchorCtr="0">
            <a:spAutoFit/>
          </a:bodyPr>
          <a:lstStyle/>
          <a:p>
            <a:pPr marL="571500" indent="-571500" algn="l">
              <a:buFont typeface="Arial"/>
              <a:buChar char="•"/>
            </a:pPr>
            <a:r>
              <a:rPr lang="en-US" sz="3400" dirty="0" smtClean="0">
                <a:solidFill>
                  <a:srgbClr val="FFFFFF"/>
                </a:solidFill>
                <a:latin typeface="Helvetica"/>
                <a:cs typeface="Helvetica"/>
              </a:rPr>
              <a:t>On campus cultural events</a:t>
            </a:r>
          </a:p>
          <a:p>
            <a:pPr marL="571500" indent="-571500" algn="l">
              <a:buFont typeface="Arial"/>
              <a:buChar char="•"/>
            </a:pPr>
            <a:r>
              <a:rPr lang="en-US" sz="3400" dirty="0" smtClean="0">
                <a:solidFill>
                  <a:srgbClr val="FFFFFF"/>
                </a:solidFill>
                <a:latin typeface="Helvetica"/>
                <a:cs typeface="Helvetica"/>
              </a:rPr>
              <a:t>Guest speakers</a:t>
            </a:r>
          </a:p>
          <a:p>
            <a:pPr marL="1028700" lvl="1" indent="-571500" algn="l">
              <a:buFont typeface="Arial"/>
              <a:buChar char="•"/>
            </a:pPr>
            <a:r>
              <a:rPr lang="en-US" dirty="0" smtClean="0">
                <a:solidFill>
                  <a:srgbClr val="FFFFFF"/>
                </a:solidFill>
                <a:latin typeface="Helvetica"/>
                <a:cs typeface="Helvetica"/>
              </a:rPr>
              <a:t>Costa Rican Natives</a:t>
            </a:r>
          </a:p>
          <a:p>
            <a:pPr marL="1028700" lvl="1" indent="-571500" algn="l">
              <a:buFont typeface="Arial"/>
              <a:buChar char="•"/>
            </a:pPr>
            <a:r>
              <a:rPr lang="en-US" dirty="0" smtClean="0">
                <a:solidFill>
                  <a:srgbClr val="FFFFFF"/>
                </a:solidFill>
                <a:latin typeface="Helvetica"/>
                <a:cs typeface="Helvetica"/>
              </a:rPr>
              <a:t>Latin American Historian</a:t>
            </a:r>
          </a:p>
          <a:p>
            <a:pPr marL="1028700" lvl="1" indent="-571500" algn="l">
              <a:buFont typeface="Arial"/>
              <a:buChar char="•"/>
            </a:pPr>
            <a:r>
              <a:rPr lang="en-US" dirty="0" smtClean="0">
                <a:solidFill>
                  <a:srgbClr val="FFFFFF"/>
                </a:solidFill>
                <a:latin typeface="Helvetica"/>
                <a:cs typeface="Helvetica"/>
              </a:rPr>
              <a:t>Latin American Native</a:t>
            </a:r>
          </a:p>
          <a:p>
            <a:pPr marL="571500" indent="-571500" algn="l">
              <a:buFont typeface="Arial"/>
              <a:buChar char="•"/>
            </a:pPr>
            <a:r>
              <a:rPr lang="en-US" sz="3400" dirty="0" smtClean="0">
                <a:solidFill>
                  <a:srgbClr val="FFFFFF"/>
                </a:solidFill>
                <a:latin typeface="Helvetica"/>
                <a:cs typeface="Helvetica"/>
              </a:rPr>
              <a:t>Required readings</a:t>
            </a:r>
            <a:endParaRPr lang="en-US" sz="3400" dirty="0">
              <a:solidFill>
                <a:srgbClr val="FFFFFF"/>
              </a:solidFill>
              <a:latin typeface="Helvetica"/>
              <a:cs typeface="Helvetica"/>
            </a:endParaRPr>
          </a:p>
        </p:txBody>
      </p:sp>
      <p:cxnSp>
        <p:nvCxnSpPr>
          <p:cNvPr id="3" name="Straight Connector 2"/>
          <p:cNvCxnSpPr/>
          <p:nvPr/>
        </p:nvCxnSpPr>
        <p:spPr>
          <a:xfrm>
            <a:off x="364656" y="1168693"/>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686559"/>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3" name="Shape 123"/>
          <p:cNvSpPr txBox="1">
            <a:spLocks noGrp="1"/>
          </p:cNvSpPr>
          <p:nvPr>
            <p:ph type="body" idx="1"/>
          </p:nvPr>
        </p:nvSpPr>
        <p:spPr>
          <a:xfrm>
            <a:off x="1073779" y="1600200"/>
            <a:ext cx="8229600" cy="1809696"/>
          </a:xfrm>
          <a:prstGeom prst="rect">
            <a:avLst/>
          </a:prstGeom>
        </p:spPr>
        <p:txBody>
          <a:bodyPr lIns="91425" tIns="91425" rIns="91425" bIns="91425" anchor="t" anchorCtr="0">
            <a:spAutoFit/>
          </a:bodyPr>
          <a:lstStyle/>
          <a:p>
            <a:pPr>
              <a:buNone/>
            </a:pPr>
            <a:r>
              <a:rPr lang="en" sz="4800" dirty="0">
                <a:latin typeface="Aachen Std Bold"/>
                <a:cs typeface="Aachen Std Bold"/>
              </a:rPr>
              <a:t>The </a:t>
            </a:r>
            <a:endParaRPr lang="en-US" sz="4800" dirty="0" smtClean="0">
              <a:latin typeface="Aachen Std Bold"/>
              <a:cs typeface="Aachen Std Bold"/>
            </a:endParaRPr>
          </a:p>
          <a:p>
            <a:pPr>
              <a:buNone/>
            </a:pPr>
            <a:r>
              <a:rPr lang="en-US" sz="4800" dirty="0" smtClean="0">
                <a:latin typeface="Aachen Std Bold"/>
                <a:cs typeface="Aachen Std Bold"/>
              </a:rPr>
              <a:t>Interview</a:t>
            </a:r>
            <a:endParaRPr lang="en" sz="4800" dirty="0">
              <a:latin typeface="Aachen Std Bold"/>
              <a:cs typeface="Aachen Std Bold"/>
            </a:endParaRPr>
          </a:p>
        </p:txBody>
      </p:sp>
      <p:cxnSp>
        <p:nvCxnSpPr>
          <p:cNvPr id="4" name="Straight Connector 3"/>
          <p:cNvCxnSpPr/>
          <p:nvPr/>
        </p:nvCxnSpPr>
        <p:spPr>
          <a:xfrm>
            <a:off x="364656" y="1104279"/>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4150312" y="3275112"/>
            <a:ext cx="843375" cy="307777"/>
          </a:xfrm>
          <a:prstGeom prst="rect">
            <a:avLst/>
          </a:prstGeom>
        </p:spPr>
        <p:txBody>
          <a:bodyPr wrap="none">
            <a:spAutoFit/>
          </a:bodyPr>
          <a:lstStyle/>
          <a:p>
            <a:r>
              <a:rPr lang="en-US" b="1" dirty="0"/>
              <a:t>4AJ33N</a:t>
            </a:r>
            <a:endParaRPr lang="en-US" dirty="0"/>
          </a:p>
        </p:txBody>
      </p:sp>
      <p:sp>
        <p:nvSpPr>
          <p:cNvPr id="8" name="Shape 29"/>
          <p:cNvSpPr txBox="1">
            <a:spLocks/>
          </p:cNvSpPr>
          <p:nvPr/>
        </p:nvSpPr>
        <p:spPr>
          <a:xfrm>
            <a:off x="521101" y="326846"/>
            <a:ext cx="8101798" cy="800189"/>
          </a:xfrm>
          <a:prstGeom prst="rect">
            <a:avLst/>
          </a:prstGeom>
          <a:noFill/>
          <a:ln>
            <a:noFill/>
          </a:ln>
        </p:spPr>
        <p:txBody>
          <a:bodyPr vert="horz" wrap="square" lIns="91425" tIns="91425" rIns="91425" bIns="91425" rtlCol="0" anchor="b" anchorCtr="0">
            <a:spAutoFit/>
          </a:bodyPr>
          <a:lstStyle>
            <a:lvl1pPr algn="l" defTabSz="914400" rtl="0" eaLnBrk="1" latinLnBrk="0" hangingPunct="1">
              <a:spcBef>
                <a:spcPts val="0"/>
              </a:spcBef>
              <a:buSzPct val="100000"/>
              <a:buFont typeface="Arial"/>
              <a:buNone/>
              <a:defRPr sz="3600" b="1" kern="1200">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a:pPr algn="ctr"/>
            <a:r>
              <a:rPr lang="en-US" sz="4000" spc="100" dirty="0" smtClean="0">
                <a:latin typeface="Aachen Std Bold"/>
                <a:cs typeface="Aachen Std Bold"/>
              </a:rPr>
              <a:t>Pre-course Preparation</a:t>
            </a:r>
            <a:endParaRPr lang="en-US" sz="4000" spc="100" dirty="0">
              <a:latin typeface="Aachen Std Bold"/>
              <a:cs typeface="Aachen Std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3" name="Shape 123"/>
          <p:cNvSpPr txBox="1">
            <a:spLocks noGrp="1"/>
          </p:cNvSpPr>
          <p:nvPr>
            <p:ph type="body" idx="1"/>
          </p:nvPr>
        </p:nvSpPr>
        <p:spPr>
          <a:xfrm>
            <a:off x="1073779" y="1600200"/>
            <a:ext cx="8229600" cy="2696092"/>
          </a:xfrm>
          <a:prstGeom prst="rect">
            <a:avLst/>
          </a:prstGeom>
        </p:spPr>
        <p:txBody>
          <a:bodyPr lIns="91425" tIns="91425" rIns="91425" bIns="91425" anchor="t" anchorCtr="0">
            <a:spAutoFit/>
          </a:bodyPr>
          <a:lstStyle/>
          <a:p>
            <a:pPr>
              <a:buNone/>
            </a:pPr>
            <a:r>
              <a:rPr lang="en" sz="4800" dirty="0">
                <a:latin typeface="Aachen Std Bold"/>
                <a:cs typeface="Aachen Std Bold"/>
              </a:rPr>
              <a:t>The </a:t>
            </a:r>
            <a:endParaRPr lang="en-US" sz="4800" dirty="0" smtClean="0">
              <a:latin typeface="Aachen Std Bold"/>
              <a:cs typeface="Aachen Std Bold"/>
            </a:endParaRPr>
          </a:p>
          <a:p>
            <a:pPr>
              <a:buNone/>
            </a:pPr>
            <a:r>
              <a:rPr lang="en-US" sz="4800" dirty="0" smtClean="0">
                <a:latin typeface="Aachen Std Bold"/>
                <a:cs typeface="Aachen Std Bold"/>
              </a:rPr>
              <a:t>Photo</a:t>
            </a:r>
          </a:p>
          <a:p>
            <a:pPr>
              <a:buNone/>
            </a:pPr>
            <a:r>
              <a:rPr lang="en-US" sz="4800" dirty="0" smtClean="0">
                <a:latin typeface="Aachen Std Bold"/>
                <a:cs typeface="Aachen Std Bold"/>
              </a:rPr>
              <a:t>Essay</a:t>
            </a:r>
            <a:endParaRPr lang="en" sz="4800" dirty="0">
              <a:latin typeface="Aachen Std Bold"/>
              <a:cs typeface="Aachen Std Bold"/>
            </a:endParaRPr>
          </a:p>
        </p:txBody>
      </p:sp>
      <p:cxnSp>
        <p:nvCxnSpPr>
          <p:cNvPr id="4" name="Straight Connector 3"/>
          <p:cNvCxnSpPr/>
          <p:nvPr/>
        </p:nvCxnSpPr>
        <p:spPr>
          <a:xfrm>
            <a:off x="364656" y="1104279"/>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 name="Shape 29"/>
          <p:cNvSpPr txBox="1">
            <a:spLocks/>
          </p:cNvSpPr>
          <p:nvPr/>
        </p:nvSpPr>
        <p:spPr>
          <a:xfrm>
            <a:off x="521101" y="326846"/>
            <a:ext cx="8101798" cy="800189"/>
          </a:xfrm>
          <a:prstGeom prst="rect">
            <a:avLst/>
          </a:prstGeom>
          <a:noFill/>
          <a:ln>
            <a:noFill/>
          </a:ln>
        </p:spPr>
        <p:txBody>
          <a:bodyPr vert="horz" wrap="square" lIns="91425" tIns="91425" rIns="91425" bIns="91425" rtlCol="0" anchor="b" anchorCtr="0">
            <a:spAutoFit/>
          </a:bodyPr>
          <a:lstStyle>
            <a:lvl1pPr algn="l" defTabSz="914400" rtl="0" eaLnBrk="1" latinLnBrk="0" hangingPunct="1">
              <a:spcBef>
                <a:spcPts val="0"/>
              </a:spcBef>
              <a:buSzPct val="100000"/>
              <a:buFont typeface="Arial"/>
              <a:buNone/>
              <a:defRPr sz="3600" b="1" kern="1200">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a:pPr algn="ctr"/>
            <a:r>
              <a:rPr lang="en-US" sz="4000" spc="100" dirty="0" smtClean="0">
                <a:latin typeface="Aachen Std Bold"/>
                <a:cs typeface="Aachen Std Bold"/>
              </a:rPr>
              <a:t>Pre-course Preparation</a:t>
            </a:r>
            <a:endParaRPr lang="en-US" sz="4000" spc="100" dirty="0">
              <a:latin typeface="Aachen Std Bold"/>
              <a:cs typeface="Aachen Std Bold"/>
            </a:endParaRPr>
          </a:p>
        </p:txBody>
      </p:sp>
    </p:spTree>
    <p:extLst>
      <p:ext uri="{BB962C8B-B14F-4D97-AF65-F5344CB8AC3E}">
        <p14:creationId xmlns:p14="http://schemas.microsoft.com/office/powerpoint/2010/main" val="4259500026"/>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9873.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42202" y="828730"/>
            <a:ext cx="8056049" cy="5075311"/>
          </a:xfrm>
          <a:prstGeom prst="rect">
            <a:avLst/>
          </a:prstGeom>
          <a:ln w="19050" cmpd="sng">
            <a:solidFill>
              <a:srgbClr val="FFFFFF"/>
            </a:solidFill>
          </a:ln>
        </p:spPr>
      </p:pic>
    </p:spTree>
    <p:extLst>
      <p:ext uri="{BB962C8B-B14F-4D97-AF65-F5344CB8AC3E}">
        <p14:creationId xmlns:p14="http://schemas.microsoft.com/office/powerpoint/2010/main" val="167803389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9873.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42202" y="366942"/>
            <a:ext cx="8056049" cy="5075311"/>
          </a:xfrm>
          <a:prstGeom prst="rect">
            <a:avLst/>
          </a:prstGeom>
          <a:ln w="19050" cmpd="sng">
            <a:solidFill>
              <a:srgbClr val="FFFFFF"/>
            </a:solidFill>
          </a:ln>
        </p:spPr>
      </p:pic>
      <p:sp>
        <p:nvSpPr>
          <p:cNvPr id="2" name="TextBox 1"/>
          <p:cNvSpPr txBox="1"/>
          <p:nvPr/>
        </p:nvSpPr>
        <p:spPr>
          <a:xfrm>
            <a:off x="621662" y="5690818"/>
            <a:ext cx="7815195" cy="1323439"/>
          </a:xfrm>
          <a:prstGeom prst="rect">
            <a:avLst/>
          </a:prstGeom>
          <a:noFill/>
        </p:spPr>
        <p:txBody>
          <a:bodyPr wrap="square" rtlCol="0">
            <a:spAutoFit/>
          </a:bodyPr>
          <a:lstStyle/>
          <a:p>
            <a:r>
              <a:rPr lang="en-US" sz="2000" dirty="0" smtClean="0">
                <a:solidFill>
                  <a:srgbClr val="FFFFFF"/>
                </a:solidFill>
                <a:latin typeface="Helvetica"/>
                <a:cs typeface="Helvetica"/>
              </a:rPr>
              <a:t>This is a picture of a sign for a local restaurant. These restaurants are an example of cultural preservation for Latin Americans in Burlington.</a:t>
            </a:r>
          </a:p>
          <a:p>
            <a:endParaRPr lang="en-US" sz="2000" dirty="0">
              <a:solidFill>
                <a:srgbClr val="FFFFFF"/>
              </a:solidFill>
              <a:latin typeface="Helvetica"/>
              <a:cs typeface="Helvetica"/>
            </a:endParaRPr>
          </a:p>
        </p:txBody>
      </p:sp>
    </p:spTree>
    <p:extLst>
      <p:ext uri="{BB962C8B-B14F-4D97-AF65-F5344CB8AC3E}">
        <p14:creationId xmlns:p14="http://schemas.microsoft.com/office/powerpoint/2010/main" val="37608314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1-12-05 at 12.39.05 A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85800" y="1604844"/>
            <a:ext cx="7772400" cy="3536776"/>
          </a:xfrm>
          <a:prstGeom prst="rect">
            <a:avLst/>
          </a:prstGeom>
          <a:ln w="19050" cmpd="sng">
            <a:solidFill>
              <a:srgbClr val="FFFFFF"/>
            </a:solidFill>
          </a:ln>
        </p:spPr>
      </p:pic>
    </p:spTree>
    <p:extLst>
      <p:ext uri="{BB962C8B-B14F-4D97-AF65-F5344CB8AC3E}">
        <p14:creationId xmlns:p14="http://schemas.microsoft.com/office/powerpoint/2010/main" val="360762842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1-12-05 at 12.39.05 A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85800" y="823356"/>
            <a:ext cx="7772400" cy="3536776"/>
          </a:xfrm>
          <a:prstGeom prst="rect">
            <a:avLst/>
          </a:prstGeom>
          <a:ln w="19050" cmpd="sng">
            <a:solidFill>
              <a:srgbClr val="FFFFFF"/>
            </a:solidFill>
          </a:ln>
        </p:spPr>
      </p:pic>
      <p:sp>
        <p:nvSpPr>
          <p:cNvPr id="2" name="TextBox 1"/>
          <p:cNvSpPr txBox="1"/>
          <p:nvPr/>
        </p:nvSpPr>
        <p:spPr>
          <a:xfrm>
            <a:off x="685800" y="4645047"/>
            <a:ext cx="7772400" cy="1323439"/>
          </a:xfrm>
          <a:prstGeom prst="rect">
            <a:avLst/>
          </a:prstGeom>
          <a:noFill/>
        </p:spPr>
        <p:txBody>
          <a:bodyPr wrap="square" rtlCol="0">
            <a:spAutoFit/>
          </a:bodyPr>
          <a:lstStyle/>
          <a:p>
            <a:r>
              <a:rPr lang="en-US" sz="2000" dirty="0" smtClean="0">
                <a:solidFill>
                  <a:srgbClr val="FFFFFF"/>
                </a:solidFill>
              </a:rPr>
              <a:t>Though it’s literal translation is “Flower Shop,” </a:t>
            </a:r>
            <a:r>
              <a:rPr lang="en-US" sz="2000" dirty="0" err="1" smtClean="0">
                <a:solidFill>
                  <a:srgbClr val="FFFFFF"/>
                </a:solidFill>
              </a:rPr>
              <a:t>Tienda</a:t>
            </a:r>
            <a:r>
              <a:rPr lang="en-US" sz="2000" dirty="0" smtClean="0">
                <a:solidFill>
                  <a:srgbClr val="FFFFFF"/>
                </a:solidFill>
              </a:rPr>
              <a:t> Flores is an ethnic grocery store in Graham, NC. It is just down the street from my house. </a:t>
            </a:r>
          </a:p>
          <a:p>
            <a:endParaRPr lang="en-US" sz="2000" dirty="0">
              <a:solidFill>
                <a:srgbClr val="FFFFFF"/>
              </a:solidFill>
            </a:endParaRPr>
          </a:p>
        </p:txBody>
      </p:sp>
    </p:spTree>
    <p:extLst>
      <p:ext uri="{BB962C8B-B14F-4D97-AF65-F5344CB8AC3E}">
        <p14:creationId xmlns:p14="http://schemas.microsoft.com/office/powerpoint/2010/main" val="203916186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67870" y="326846"/>
            <a:ext cx="9279740" cy="800189"/>
          </a:xfrm>
          <a:prstGeom prst="rect">
            <a:avLst/>
          </a:prstGeom>
        </p:spPr>
        <p:txBody>
          <a:bodyPr wrap="square" lIns="91425" tIns="91425" rIns="91425" bIns="91425" anchor="b" anchorCtr="0">
            <a:spAutoFit/>
          </a:bodyPr>
          <a:lstStyle/>
          <a:p>
            <a:r>
              <a:rPr lang="en-US" sz="4000" spc="100" dirty="0" smtClean="0">
                <a:latin typeface="Aachen Std Bold"/>
                <a:cs typeface="Aachen Std Bold"/>
              </a:rPr>
              <a:t>Cross-cultural Competence </a:t>
            </a:r>
            <a:endParaRPr sz="4000" spc="100" dirty="0">
              <a:latin typeface="Aachen Std Bold"/>
              <a:cs typeface="Aachen Std Bold"/>
            </a:endParaRPr>
          </a:p>
        </p:txBody>
      </p:sp>
      <p:sp>
        <p:nvSpPr>
          <p:cNvPr id="28" name="Shape 28"/>
          <p:cNvSpPr txBox="1">
            <a:spLocks noGrp="1"/>
          </p:cNvSpPr>
          <p:nvPr>
            <p:ph type="subTitle" idx="1"/>
          </p:nvPr>
        </p:nvSpPr>
        <p:spPr>
          <a:xfrm>
            <a:off x="254224" y="1596594"/>
            <a:ext cx="8635552" cy="4161109"/>
          </a:xfrm>
          <a:prstGeom prst="rect">
            <a:avLst/>
          </a:prstGeom>
        </p:spPr>
        <p:txBody>
          <a:bodyPr wrap="square" lIns="91425" tIns="91425" rIns="91425" bIns="91425" anchor="t" anchorCtr="0">
            <a:spAutoFit/>
          </a:bodyPr>
          <a:lstStyle/>
          <a:p>
            <a:pPr marL="457200" indent="-457200" algn="l">
              <a:buFont typeface="Arial"/>
              <a:buChar char="•"/>
            </a:pPr>
            <a:r>
              <a:rPr lang="en-US" sz="3400" dirty="0" smtClean="0">
                <a:solidFill>
                  <a:srgbClr val="FFFFFF"/>
                </a:solidFill>
                <a:latin typeface="Helvetica"/>
                <a:cs typeface="Helvetica"/>
              </a:rPr>
              <a:t>Recognition of when cultural norms affect behavior</a:t>
            </a:r>
          </a:p>
          <a:p>
            <a:pPr marL="457200" indent="-457200" algn="l">
              <a:buFont typeface="Arial"/>
              <a:buChar char="•"/>
            </a:pPr>
            <a:r>
              <a:rPr lang="en-US" sz="3400" dirty="0" smtClean="0">
                <a:solidFill>
                  <a:srgbClr val="FFFFFF"/>
                </a:solidFill>
                <a:latin typeface="Helvetica"/>
                <a:cs typeface="Helvetica"/>
              </a:rPr>
              <a:t>Effective interaction with people from other cultural perspectives	</a:t>
            </a:r>
          </a:p>
          <a:p>
            <a:pPr marL="457200" indent="-457200" algn="l">
              <a:buFont typeface="Arial"/>
              <a:buChar char="•"/>
            </a:pPr>
            <a:r>
              <a:rPr lang="en-US" sz="3400" dirty="0" smtClean="0">
                <a:solidFill>
                  <a:srgbClr val="FFFFFF"/>
                </a:solidFill>
                <a:latin typeface="Helvetica"/>
                <a:cs typeface="Helvetica"/>
              </a:rPr>
              <a:t>Changing behaviors when necessary for successful interaction</a:t>
            </a:r>
          </a:p>
          <a:p>
            <a:pPr algn="l"/>
            <a:endParaRPr lang="en-US" sz="3400" dirty="0" smtClean="0">
              <a:solidFill>
                <a:srgbClr val="FFFFFF"/>
              </a:solidFill>
              <a:latin typeface="Helvetica"/>
              <a:cs typeface="Helvetica"/>
            </a:endParaRPr>
          </a:p>
        </p:txBody>
      </p:sp>
      <p:cxnSp>
        <p:nvCxnSpPr>
          <p:cNvPr id="3" name="Straight Connector 2"/>
          <p:cNvCxnSpPr/>
          <p:nvPr/>
        </p:nvCxnSpPr>
        <p:spPr>
          <a:xfrm>
            <a:off x="364656" y="1168693"/>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98174123"/>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0273.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58346" y="204250"/>
            <a:ext cx="4317424" cy="6476136"/>
          </a:xfrm>
          <a:prstGeom prst="rect">
            <a:avLst/>
          </a:prstGeom>
          <a:ln w="19050" cmpd="sng">
            <a:solidFill>
              <a:srgbClr val="FFFFFF"/>
            </a:solidFill>
          </a:ln>
        </p:spPr>
      </p:pic>
    </p:spTree>
    <p:extLst>
      <p:ext uri="{BB962C8B-B14F-4D97-AF65-F5344CB8AC3E}">
        <p14:creationId xmlns:p14="http://schemas.microsoft.com/office/powerpoint/2010/main" val="193719960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0273.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0974" y="204250"/>
            <a:ext cx="4317424" cy="6476136"/>
          </a:xfrm>
          <a:prstGeom prst="rect">
            <a:avLst/>
          </a:prstGeom>
          <a:ln w="19050" cmpd="sng">
            <a:solidFill>
              <a:srgbClr val="FFFFFF"/>
            </a:solidFill>
          </a:ln>
        </p:spPr>
      </p:pic>
      <p:sp>
        <p:nvSpPr>
          <p:cNvPr id="2" name="TextBox 1"/>
          <p:cNvSpPr txBox="1"/>
          <p:nvPr/>
        </p:nvSpPr>
        <p:spPr>
          <a:xfrm>
            <a:off x="5417350" y="630519"/>
            <a:ext cx="3170483" cy="2554545"/>
          </a:xfrm>
          <a:prstGeom prst="rect">
            <a:avLst/>
          </a:prstGeom>
          <a:noFill/>
        </p:spPr>
        <p:txBody>
          <a:bodyPr wrap="square" rtlCol="0">
            <a:spAutoFit/>
          </a:bodyPr>
          <a:lstStyle/>
          <a:p>
            <a:r>
              <a:rPr lang="en-US" sz="2000" dirty="0" smtClean="0">
                <a:solidFill>
                  <a:srgbClr val="FFFFFF"/>
                </a:solidFill>
                <a:latin typeface="Helvetica"/>
                <a:cs typeface="Helvetica"/>
              </a:rPr>
              <a:t>That pork and rice looks delicious.  They also have great chips and salsa!</a:t>
            </a:r>
          </a:p>
          <a:p>
            <a:endParaRPr lang="en-US" sz="2000" dirty="0" smtClean="0">
              <a:solidFill>
                <a:srgbClr val="FFFFFF"/>
              </a:solidFill>
              <a:latin typeface="Helvetica"/>
              <a:cs typeface="Helvetica"/>
            </a:endParaRPr>
          </a:p>
          <a:p>
            <a:r>
              <a:rPr lang="en-US" sz="2000" dirty="0" smtClean="0">
                <a:solidFill>
                  <a:srgbClr val="FFFFFF"/>
                </a:solidFill>
                <a:latin typeface="Helvetica"/>
                <a:cs typeface="Helvetica"/>
              </a:rPr>
              <a:t>I was surprised they let us into the kitchen to take pictures.</a:t>
            </a:r>
          </a:p>
          <a:p>
            <a:endParaRPr lang="en-US" sz="2000" dirty="0">
              <a:solidFill>
                <a:srgbClr val="FFFFFF"/>
              </a:solidFill>
              <a:latin typeface="Helvetica"/>
              <a:cs typeface="Helvetica"/>
            </a:endParaRPr>
          </a:p>
        </p:txBody>
      </p:sp>
    </p:spTree>
    <p:extLst>
      <p:ext uri="{BB962C8B-B14F-4D97-AF65-F5344CB8AC3E}">
        <p14:creationId xmlns:p14="http://schemas.microsoft.com/office/powerpoint/2010/main" val="52782234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3" descr="IMG_9904.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57200" y="1153804"/>
            <a:ext cx="8229600" cy="4525963"/>
          </a:xfrm>
          <a:prstGeom prst="rect">
            <a:avLst/>
          </a:prstGeom>
          <a:ln w="19050" cmpd="sng">
            <a:solidFill>
              <a:srgbClr val="FFFFFF"/>
            </a:solidFill>
          </a:ln>
        </p:spPr>
      </p:pic>
    </p:spTree>
    <p:extLst>
      <p:ext uri="{BB962C8B-B14F-4D97-AF65-F5344CB8AC3E}">
        <p14:creationId xmlns:p14="http://schemas.microsoft.com/office/powerpoint/2010/main" val="328124919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3" descr="IMG_9904.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57200" y="603210"/>
            <a:ext cx="8229600" cy="4525963"/>
          </a:xfrm>
          <a:prstGeom prst="rect">
            <a:avLst/>
          </a:prstGeom>
          <a:ln w="19050" cmpd="sng">
            <a:solidFill>
              <a:srgbClr val="FFFFFF"/>
            </a:solidFill>
          </a:ln>
        </p:spPr>
      </p:pic>
      <p:sp>
        <p:nvSpPr>
          <p:cNvPr id="2" name="TextBox 1"/>
          <p:cNvSpPr txBox="1"/>
          <p:nvPr/>
        </p:nvSpPr>
        <p:spPr>
          <a:xfrm>
            <a:off x="674949" y="5417132"/>
            <a:ext cx="7850718" cy="1015663"/>
          </a:xfrm>
          <a:prstGeom prst="rect">
            <a:avLst/>
          </a:prstGeom>
          <a:noFill/>
        </p:spPr>
        <p:txBody>
          <a:bodyPr wrap="square" rtlCol="0">
            <a:spAutoFit/>
          </a:bodyPr>
          <a:lstStyle/>
          <a:p>
            <a:r>
              <a:rPr lang="en-US" sz="2000" dirty="0" smtClean="0">
                <a:solidFill>
                  <a:srgbClr val="FFFFFF"/>
                </a:solidFill>
                <a:latin typeface="Helvetica"/>
                <a:cs typeface="Helvetica"/>
              </a:rPr>
              <a:t>Inside the store we find out the owner has lived in Burlington for 20 years and is from El Salvador. </a:t>
            </a:r>
          </a:p>
          <a:p>
            <a:endParaRPr lang="en-US" sz="2000" dirty="0">
              <a:solidFill>
                <a:srgbClr val="FFFFFF"/>
              </a:solidFill>
              <a:latin typeface="Helvetica"/>
              <a:cs typeface="Helvetica"/>
            </a:endParaRPr>
          </a:p>
        </p:txBody>
      </p:sp>
    </p:spTree>
    <p:extLst>
      <p:ext uri="{BB962C8B-B14F-4D97-AF65-F5344CB8AC3E}">
        <p14:creationId xmlns:p14="http://schemas.microsoft.com/office/powerpoint/2010/main" val="221199680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xel avocados.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69712" y="1017056"/>
            <a:ext cx="5754624" cy="4608576"/>
          </a:xfrm>
          <a:prstGeom prst="rect">
            <a:avLst/>
          </a:prstGeom>
          <a:ln w="19050" cmpd="sng">
            <a:solidFill>
              <a:srgbClr val="FFFFFF"/>
            </a:solidFill>
          </a:ln>
        </p:spPr>
      </p:pic>
    </p:spTree>
    <p:extLst>
      <p:ext uri="{BB962C8B-B14F-4D97-AF65-F5344CB8AC3E}">
        <p14:creationId xmlns:p14="http://schemas.microsoft.com/office/powerpoint/2010/main" val="242586710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xel avocados.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69712" y="261101"/>
            <a:ext cx="5754624" cy="4608576"/>
          </a:xfrm>
          <a:prstGeom prst="rect">
            <a:avLst/>
          </a:prstGeom>
          <a:ln w="19050" cmpd="sng">
            <a:solidFill>
              <a:srgbClr val="FFFFFF"/>
            </a:solidFill>
          </a:ln>
        </p:spPr>
      </p:pic>
      <p:sp>
        <p:nvSpPr>
          <p:cNvPr id="2" name="TextBox 1"/>
          <p:cNvSpPr txBox="1"/>
          <p:nvPr/>
        </p:nvSpPr>
        <p:spPr>
          <a:xfrm>
            <a:off x="372997" y="5069699"/>
            <a:ext cx="8490144" cy="1631216"/>
          </a:xfrm>
          <a:prstGeom prst="rect">
            <a:avLst/>
          </a:prstGeom>
          <a:noFill/>
        </p:spPr>
        <p:txBody>
          <a:bodyPr wrap="square" rtlCol="0">
            <a:spAutoFit/>
          </a:bodyPr>
          <a:lstStyle/>
          <a:p>
            <a:r>
              <a:rPr lang="en-US" sz="2000" dirty="0" smtClean="0">
                <a:solidFill>
                  <a:srgbClr val="FFFFFF"/>
                </a:solidFill>
                <a:latin typeface="Helvetica"/>
                <a:cs typeface="Helvetica"/>
              </a:rPr>
              <a:t>Jalapeños, </a:t>
            </a:r>
            <a:r>
              <a:rPr lang="en-US" sz="2000" dirty="0">
                <a:solidFill>
                  <a:srgbClr val="FFFFFF"/>
                </a:solidFill>
                <a:latin typeface="Helvetica"/>
                <a:cs typeface="Helvetica"/>
              </a:rPr>
              <a:t>tomatoes and </a:t>
            </a:r>
            <a:r>
              <a:rPr lang="en-US" sz="2000" dirty="0" smtClean="0">
                <a:solidFill>
                  <a:srgbClr val="FFFFFF"/>
                </a:solidFill>
                <a:latin typeface="Helvetica"/>
                <a:cs typeface="Helvetica"/>
              </a:rPr>
              <a:t>avocados </a:t>
            </a:r>
            <a:r>
              <a:rPr lang="en-US" sz="2000" dirty="0">
                <a:solidFill>
                  <a:srgbClr val="FFFFFF"/>
                </a:solidFill>
                <a:latin typeface="Helvetica"/>
                <a:cs typeface="Helvetica"/>
              </a:rPr>
              <a:t>are native to Central and South America and are a staple in the diet of the people who live there. The El Centro menu included these three ingredients in many of their dishes. They also told me that most of their produce comes from local growers, which I thought was a great way to support their community.</a:t>
            </a:r>
            <a:r>
              <a:rPr lang="en-US" sz="2000" dirty="0" smtClean="0">
                <a:solidFill>
                  <a:srgbClr val="FFFFFF"/>
                </a:solidFill>
                <a:effectLst/>
                <a:latin typeface="Helvetica"/>
                <a:cs typeface="Helvetica"/>
              </a:rPr>
              <a:t> </a:t>
            </a:r>
            <a:endParaRPr lang="en-US" sz="2000" dirty="0">
              <a:solidFill>
                <a:srgbClr val="FFFFFF"/>
              </a:solidFill>
              <a:latin typeface="Helvetica"/>
              <a:cs typeface="Helvetica"/>
            </a:endParaRPr>
          </a:p>
        </p:txBody>
      </p:sp>
    </p:spTree>
    <p:extLst>
      <p:ext uri="{BB962C8B-B14F-4D97-AF65-F5344CB8AC3E}">
        <p14:creationId xmlns:p14="http://schemas.microsoft.com/office/powerpoint/2010/main" val="185374508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enkins03.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6357" y="603895"/>
            <a:ext cx="8458718" cy="5639145"/>
          </a:xfrm>
          <a:prstGeom prst="rect">
            <a:avLst/>
          </a:prstGeom>
          <a:ln w="19050" cmpd="sng">
            <a:solidFill>
              <a:srgbClr val="FFFFFF"/>
            </a:solidFill>
          </a:ln>
        </p:spPr>
      </p:pic>
    </p:spTree>
    <p:extLst>
      <p:ext uri="{BB962C8B-B14F-4D97-AF65-F5344CB8AC3E}">
        <p14:creationId xmlns:p14="http://schemas.microsoft.com/office/powerpoint/2010/main" val="45104084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enkins03.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6357" y="248673"/>
            <a:ext cx="8458718" cy="5639145"/>
          </a:xfrm>
          <a:prstGeom prst="rect">
            <a:avLst/>
          </a:prstGeom>
          <a:ln w="19050" cmpd="sng">
            <a:solidFill>
              <a:srgbClr val="FFFFFF"/>
            </a:solidFill>
          </a:ln>
        </p:spPr>
      </p:pic>
      <p:sp>
        <p:nvSpPr>
          <p:cNvPr id="3" name="TextBox 2"/>
          <p:cNvSpPr txBox="1"/>
          <p:nvPr/>
        </p:nvSpPr>
        <p:spPr>
          <a:xfrm>
            <a:off x="346357" y="5994355"/>
            <a:ext cx="8458718" cy="1015663"/>
          </a:xfrm>
          <a:prstGeom prst="rect">
            <a:avLst/>
          </a:prstGeom>
          <a:noFill/>
        </p:spPr>
        <p:txBody>
          <a:bodyPr wrap="square" rtlCol="0">
            <a:spAutoFit/>
          </a:bodyPr>
          <a:lstStyle/>
          <a:p>
            <a:r>
              <a:rPr lang="en-US" sz="2000" dirty="0">
                <a:solidFill>
                  <a:srgbClr val="FFFFFF"/>
                </a:solidFill>
                <a:latin typeface="Helvetica"/>
                <a:cs typeface="Helvetica"/>
              </a:rPr>
              <a:t>Large </a:t>
            </a:r>
            <a:r>
              <a:rPr lang="en-US" sz="2000" dirty="0" smtClean="0">
                <a:solidFill>
                  <a:srgbClr val="FFFFFF"/>
                </a:solidFill>
                <a:latin typeface="Helvetica"/>
                <a:cs typeface="Helvetica"/>
              </a:rPr>
              <a:t>advertisements </a:t>
            </a:r>
            <a:r>
              <a:rPr lang="en-US" sz="2000" dirty="0">
                <a:solidFill>
                  <a:srgbClr val="FFFFFF"/>
                </a:solidFill>
                <a:latin typeface="Helvetica"/>
                <a:cs typeface="Helvetica"/>
              </a:rPr>
              <a:t>for </a:t>
            </a:r>
            <a:r>
              <a:rPr lang="en-US" sz="2000" dirty="0" err="1">
                <a:solidFill>
                  <a:srgbClr val="FFFFFF"/>
                </a:solidFill>
                <a:latin typeface="Helvetica"/>
                <a:cs typeface="Helvetica"/>
              </a:rPr>
              <a:t>Jarritos</a:t>
            </a:r>
            <a:r>
              <a:rPr lang="en-US" sz="2000" dirty="0">
                <a:solidFill>
                  <a:srgbClr val="FFFFFF"/>
                </a:solidFill>
                <a:latin typeface="Helvetica"/>
                <a:cs typeface="Helvetica"/>
              </a:rPr>
              <a:t>, a popular Mexican soda, lines the back wall of the Guzman’s Market parking lot.</a:t>
            </a:r>
          </a:p>
          <a:p>
            <a:endParaRPr lang="en-US" sz="2000" dirty="0">
              <a:solidFill>
                <a:srgbClr val="FFFFFF"/>
              </a:solidFill>
              <a:latin typeface="Helvetica"/>
              <a:cs typeface="Helvetica"/>
            </a:endParaRPr>
          </a:p>
        </p:txBody>
      </p:sp>
    </p:spTree>
    <p:extLst>
      <p:ext uri="{BB962C8B-B14F-4D97-AF65-F5344CB8AC3E}">
        <p14:creationId xmlns:p14="http://schemas.microsoft.com/office/powerpoint/2010/main" val="266959158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aylor_que pasa.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48075" y="893684"/>
            <a:ext cx="8180832" cy="5157216"/>
          </a:xfrm>
          <a:prstGeom prst="rect">
            <a:avLst/>
          </a:prstGeom>
          <a:ln w="19050" cmpd="sng">
            <a:solidFill>
              <a:schemeClr val="tx1"/>
            </a:solidFill>
          </a:ln>
        </p:spPr>
      </p:pic>
    </p:spTree>
    <p:extLst>
      <p:ext uri="{BB962C8B-B14F-4D97-AF65-F5344CB8AC3E}">
        <p14:creationId xmlns:p14="http://schemas.microsoft.com/office/powerpoint/2010/main" val="346699981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aylor_que pasa.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48075" y="396373"/>
            <a:ext cx="8180832" cy="5157216"/>
          </a:xfrm>
          <a:prstGeom prst="rect">
            <a:avLst/>
          </a:prstGeom>
          <a:ln w="19050" cmpd="sng">
            <a:solidFill>
              <a:schemeClr val="tx1"/>
            </a:solidFill>
          </a:ln>
        </p:spPr>
      </p:pic>
      <p:sp>
        <p:nvSpPr>
          <p:cNvPr id="2" name="TextBox 1"/>
          <p:cNvSpPr txBox="1"/>
          <p:nvPr/>
        </p:nvSpPr>
        <p:spPr>
          <a:xfrm>
            <a:off x="448075" y="5763464"/>
            <a:ext cx="8086473" cy="1323439"/>
          </a:xfrm>
          <a:prstGeom prst="rect">
            <a:avLst/>
          </a:prstGeom>
          <a:noFill/>
        </p:spPr>
        <p:txBody>
          <a:bodyPr wrap="square" rtlCol="0">
            <a:spAutoFit/>
          </a:bodyPr>
          <a:lstStyle/>
          <a:p>
            <a:r>
              <a:rPr lang="en-US" sz="2000" dirty="0" smtClean="0">
                <a:solidFill>
                  <a:srgbClr val="FFFFFF"/>
                </a:solidFill>
                <a:latin typeface="Helvetica"/>
                <a:cs typeface="Helvetica"/>
              </a:rPr>
              <a:t> A newspaper box in Spanish for the Burlington community. This community is strong and far reaching, meaning there are publications specifically tailored for them.</a:t>
            </a:r>
          </a:p>
          <a:p>
            <a:endParaRPr lang="en-US" sz="2000" dirty="0">
              <a:solidFill>
                <a:srgbClr val="FFFFFF"/>
              </a:solidFill>
              <a:latin typeface="Helvetica"/>
              <a:cs typeface="Helvetica"/>
            </a:endParaRPr>
          </a:p>
        </p:txBody>
      </p:sp>
    </p:spTree>
    <p:extLst>
      <p:ext uri="{BB962C8B-B14F-4D97-AF65-F5344CB8AC3E}">
        <p14:creationId xmlns:p14="http://schemas.microsoft.com/office/powerpoint/2010/main" val="29719033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67870" y="326846"/>
            <a:ext cx="9279740" cy="800189"/>
          </a:xfrm>
          <a:prstGeom prst="rect">
            <a:avLst/>
          </a:prstGeom>
        </p:spPr>
        <p:txBody>
          <a:bodyPr wrap="square" lIns="91425" tIns="91425" rIns="91425" bIns="91425" anchor="b" anchorCtr="0">
            <a:spAutoFit/>
          </a:bodyPr>
          <a:lstStyle/>
          <a:p>
            <a:r>
              <a:rPr lang="en-US" sz="4000" spc="100" dirty="0" smtClean="0">
                <a:latin typeface="Aachen Std Bold"/>
                <a:cs typeface="Aachen Std Bold"/>
              </a:rPr>
              <a:t>Cross-cultural Competence </a:t>
            </a:r>
            <a:endParaRPr sz="4000" spc="100" dirty="0">
              <a:latin typeface="Aachen Std Bold"/>
              <a:cs typeface="Aachen Std Bold"/>
            </a:endParaRPr>
          </a:p>
        </p:txBody>
      </p:sp>
      <p:sp>
        <p:nvSpPr>
          <p:cNvPr id="28" name="Shape 28"/>
          <p:cNvSpPr txBox="1">
            <a:spLocks noGrp="1"/>
          </p:cNvSpPr>
          <p:nvPr>
            <p:ph type="subTitle" idx="1"/>
          </p:nvPr>
        </p:nvSpPr>
        <p:spPr>
          <a:xfrm>
            <a:off x="254224" y="1596594"/>
            <a:ext cx="8635552" cy="3219313"/>
          </a:xfrm>
          <a:prstGeom prst="rect">
            <a:avLst/>
          </a:prstGeom>
        </p:spPr>
        <p:txBody>
          <a:bodyPr wrap="square" lIns="91425" tIns="91425" rIns="91425" bIns="91425" anchor="t" anchorCtr="0">
            <a:spAutoFit/>
          </a:bodyPr>
          <a:lstStyle/>
          <a:p>
            <a:pPr algn="l"/>
            <a:r>
              <a:rPr lang="en-US" sz="3400" dirty="0" smtClean="0">
                <a:solidFill>
                  <a:srgbClr val="FFFFFF"/>
                </a:solidFill>
                <a:latin typeface="Helvetica"/>
                <a:cs typeface="Helvetica"/>
              </a:rPr>
              <a:t>Cross-cultural competence is important for:</a:t>
            </a:r>
          </a:p>
          <a:p>
            <a:pPr marL="457200" indent="-457200" algn="l">
              <a:buFont typeface="Arial"/>
              <a:buChar char="•"/>
            </a:pPr>
            <a:r>
              <a:rPr lang="en-US" sz="3400" dirty="0" smtClean="0">
                <a:solidFill>
                  <a:srgbClr val="FFFFFF"/>
                </a:solidFill>
                <a:latin typeface="Helvetica"/>
                <a:cs typeface="Helvetica"/>
              </a:rPr>
              <a:t>Working successfully with others	</a:t>
            </a:r>
          </a:p>
          <a:p>
            <a:pPr marL="457200" indent="-457200" algn="l">
              <a:buFont typeface="Arial"/>
              <a:buChar char="•"/>
            </a:pPr>
            <a:r>
              <a:rPr lang="en-US" sz="3400" dirty="0" smtClean="0">
                <a:solidFill>
                  <a:srgbClr val="FFFFFF"/>
                </a:solidFill>
                <a:latin typeface="Helvetica"/>
                <a:cs typeface="Helvetica"/>
              </a:rPr>
              <a:t>Resolving conflicts</a:t>
            </a:r>
          </a:p>
          <a:p>
            <a:pPr marL="457200" indent="-457200" algn="l">
              <a:buFont typeface="Arial"/>
              <a:buChar char="•"/>
            </a:pPr>
            <a:r>
              <a:rPr lang="en-US" sz="3400" dirty="0" smtClean="0">
                <a:solidFill>
                  <a:srgbClr val="FFFFFF"/>
                </a:solidFill>
                <a:latin typeface="Helvetica"/>
                <a:cs typeface="Helvetica"/>
              </a:rPr>
              <a:t>Learning to deal with ambiguity</a:t>
            </a:r>
          </a:p>
          <a:p>
            <a:pPr algn="l"/>
            <a:endParaRPr lang="en-US" sz="3400" dirty="0" smtClean="0">
              <a:solidFill>
                <a:srgbClr val="FFFFFF"/>
              </a:solidFill>
              <a:latin typeface="Helvetica"/>
              <a:cs typeface="Helvetica"/>
            </a:endParaRPr>
          </a:p>
        </p:txBody>
      </p:sp>
      <p:cxnSp>
        <p:nvCxnSpPr>
          <p:cNvPr id="3" name="Straight Connector 2"/>
          <p:cNvCxnSpPr/>
          <p:nvPr/>
        </p:nvCxnSpPr>
        <p:spPr>
          <a:xfrm>
            <a:off x="364656" y="1168693"/>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3855003"/>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67870" y="326846"/>
            <a:ext cx="9279740" cy="800189"/>
          </a:xfrm>
          <a:prstGeom prst="rect">
            <a:avLst/>
          </a:prstGeom>
        </p:spPr>
        <p:txBody>
          <a:bodyPr wrap="square" lIns="91425" tIns="91425" rIns="91425" bIns="91425" anchor="b" anchorCtr="0">
            <a:spAutoFit/>
          </a:bodyPr>
          <a:lstStyle/>
          <a:p>
            <a:r>
              <a:rPr lang="en-US" sz="4000" spc="100" dirty="0" smtClean="0">
                <a:latin typeface="Aachen Std Bold"/>
                <a:cs typeface="Aachen Std Bold"/>
              </a:rPr>
              <a:t>Reflection Opportunities</a:t>
            </a:r>
            <a:endParaRPr sz="4000" spc="100" dirty="0">
              <a:latin typeface="Aachen Std Bold"/>
              <a:cs typeface="Aachen Std Bold"/>
            </a:endParaRPr>
          </a:p>
        </p:txBody>
      </p:sp>
      <p:sp>
        <p:nvSpPr>
          <p:cNvPr id="28" name="Shape 28"/>
          <p:cNvSpPr txBox="1">
            <a:spLocks noGrp="1"/>
          </p:cNvSpPr>
          <p:nvPr>
            <p:ph type="subTitle" idx="1"/>
          </p:nvPr>
        </p:nvSpPr>
        <p:spPr>
          <a:xfrm>
            <a:off x="254224" y="1596594"/>
            <a:ext cx="8635552" cy="4161109"/>
          </a:xfrm>
          <a:prstGeom prst="rect">
            <a:avLst/>
          </a:prstGeom>
        </p:spPr>
        <p:txBody>
          <a:bodyPr wrap="square" lIns="91425" tIns="91425" rIns="91425" bIns="91425" anchor="t" anchorCtr="0">
            <a:spAutoFit/>
          </a:bodyPr>
          <a:lstStyle/>
          <a:p>
            <a:pPr algn="l"/>
            <a:r>
              <a:rPr lang="en-US" sz="3400" dirty="0" smtClean="0">
                <a:solidFill>
                  <a:srgbClr val="FFFFFF"/>
                </a:solidFill>
                <a:latin typeface="Helvetica"/>
                <a:cs typeface="Helvetica"/>
              </a:rPr>
              <a:t>The value of reflection:</a:t>
            </a:r>
          </a:p>
          <a:p>
            <a:pPr marL="457200" indent="-457200" algn="l">
              <a:buFont typeface="Arial"/>
              <a:buChar char="•"/>
            </a:pPr>
            <a:r>
              <a:rPr lang="en-US" sz="3400" dirty="0" smtClean="0">
                <a:solidFill>
                  <a:srgbClr val="FFFFFF"/>
                </a:solidFill>
                <a:latin typeface="Helvetica"/>
                <a:cs typeface="Helvetica"/>
              </a:rPr>
              <a:t>Used to unpack unique cultural experiences</a:t>
            </a:r>
          </a:p>
          <a:p>
            <a:pPr marL="457200" indent="-457200" algn="l">
              <a:buFont typeface="Arial"/>
              <a:buChar char="•"/>
            </a:pPr>
            <a:r>
              <a:rPr lang="en-US" sz="3400" dirty="0" smtClean="0">
                <a:solidFill>
                  <a:srgbClr val="FFFFFF"/>
                </a:solidFill>
                <a:latin typeface="Helvetica"/>
                <a:cs typeface="Helvetica"/>
              </a:rPr>
              <a:t>Helps students move towards competence</a:t>
            </a:r>
          </a:p>
          <a:p>
            <a:pPr marL="457200" indent="-457200" algn="l">
              <a:buFont typeface="Arial"/>
              <a:buChar char="•"/>
            </a:pPr>
            <a:r>
              <a:rPr lang="en-US" sz="3400" dirty="0" smtClean="0">
                <a:solidFill>
                  <a:srgbClr val="FFFFFF"/>
                </a:solidFill>
                <a:latin typeface="Helvetica"/>
                <a:cs typeface="Helvetica"/>
              </a:rPr>
              <a:t>Allows faculty to see patterns of student motivation and action</a:t>
            </a:r>
            <a:endParaRPr lang="en-US" sz="3400" dirty="0">
              <a:solidFill>
                <a:srgbClr val="FFFFFF"/>
              </a:solidFill>
              <a:latin typeface="Helvetica"/>
              <a:cs typeface="Helvetica"/>
            </a:endParaRPr>
          </a:p>
        </p:txBody>
      </p:sp>
      <p:cxnSp>
        <p:nvCxnSpPr>
          <p:cNvPr id="3" name="Straight Connector 2"/>
          <p:cNvCxnSpPr/>
          <p:nvPr/>
        </p:nvCxnSpPr>
        <p:spPr>
          <a:xfrm>
            <a:off x="364656" y="1168693"/>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516363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685800" y="2260557"/>
            <a:ext cx="7772400" cy="1661963"/>
          </a:xfrm>
          <a:prstGeom prst="rect">
            <a:avLst/>
          </a:prstGeom>
        </p:spPr>
        <p:txBody>
          <a:bodyPr lIns="91425" tIns="91425" rIns="91425" bIns="91425" anchor="b" anchorCtr="0">
            <a:spAutoFit/>
          </a:bodyPr>
          <a:lstStyle/>
          <a:p>
            <a:pPr>
              <a:buNone/>
            </a:pPr>
            <a:r>
              <a:rPr lang="en" sz="4800" spc="100" dirty="0">
                <a:solidFill>
                  <a:srgbClr val="FFFFFF"/>
                </a:solidFill>
                <a:latin typeface="Aachen Std Bold"/>
                <a:cs typeface="Aachen Std Bold"/>
              </a:rPr>
              <a:t>Community Partner Perspectives</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p:nvPr/>
        </p:nvSpPr>
        <p:spPr>
          <a:xfrm>
            <a:off x="4946100" y="256292"/>
            <a:ext cx="3979799" cy="1846629"/>
          </a:xfrm>
          <a:prstGeom prst="rect">
            <a:avLst/>
          </a:prstGeom>
          <a:noFill/>
        </p:spPr>
        <p:txBody>
          <a:bodyPr lIns="91425" tIns="91425" rIns="91425" bIns="91425" anchor="t" anchorCtr="0">
            <a:spAutoFit/>
          </a:bodyPr>
          <a:lstStyle/>
          <a:p>
            <a:pPr lvl="0" rtl="0">
              <a:buNone/>
            </a:pPr>
            <a:r>
              <a:rPr lang="en" sz="3600" dirty="0">
                <a:solidFill>
                  <a:schemeClr val="lt1"/>
                </a:solidFill>
                <a:latin typeface="Helvetica"/>
                <a:cs typeface="Helvetica"/>
              </a:rPr>
              <a:t>Victor </a:t>
            </a:r>
            <a:r>
              <a:rPr lang="en" sz="3600" dirty="0" smtClean="0">
                <a:solidFill>
                  <a:schemeClr val="lt1"/>
                </a:solidFill>
                <a:latin typeface="Helvetica"/>
                <a:cs typeface="Helvetica"/>
              </a:rPr>
              <a:t>Hernandez</a:t>
            </a:r>
            <a:endParaRPr lang="en-US" sz="3600" dirty="0" smtClean="0">
              <a:solidFill>
                <a:schemeClr val="lt1"/>
              </a:solidFill>
              <a:latin typeface="Helvetica"/>
              <a:cs typeface="Helvetica"/>
            </a:endParaRPr>
          </a:p>
          <a:p>
            <a:pPr lvl="0" rtl="0">
              <a:buNone/>
            </a:pPr>
            <a:r>
              <a:rPr lang="en" sz="3600" dirty="0" smtClean="0">
                <a:solidFill>
                  <a:schemeClr val="lt1"/>
                </a:solidFill>
                <a:latin typeface="Helvetica"/>
                <a:cs typeface="Helvetica"/>
              </a:rPr>
              <a:t>Boruca </a:t>
            </a:r>
            <a:endParaRPr lang="en" sz="3600" dirty="0">
              <a:solidFill>
                <a:schemeClr val="lt1"/>
              </a:solidFill>
              <a:latin typeface="Helvetica"/>
              <a:cs typeface="Helvetica"/>
            </a:endParaRPr>
          </a:p>
          <a:p>
            <a:pPr>
              <a:buNone/>
            </a:pPr>
            <a:r>
              <a:rPr lang="en" sz="3600" dirty="0">
                <a:solidFill>
                  <a:schemeClr val="lt1"/>
                </a:solidFill>
                <a:latin typeface="Helvetica"/>
                <a:cs typeface="Helvetica"/>
              </a:rPr>
              <a:t>Costa Rica</a:t>
            </a:r>
          </a:p>
        </p:txBody>
      </p:sp>
      <p:sp>
        <p:nvSpPr>
          <p:cNvPr id="63" name="Shape 63"/>
          <p:cNvSpPr/>
          <p:nvPr/>
        </p:nvSpPr>
        <p:spPr>
          <a:xfrm>
            <a:off x="489312" y="486342"/>
            <a:ext cx="3948719" cy="5918660"/>
          </a:xfrm>
          <a:prstGeom prst="rect">
            <a:avLst/>
          </a:prstGeom>
          <a:blipFill>
            <a:blip r:embed="rId3"/>
            <a:stretch>
              <a:fillRect/>
            </a:stretch>
          </a:blipFill>
          <a:ln w="12700" cmpd="sng">
            <a:solidFill>
              <a:schemeClr val="tx1"/>
            </a:solid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309046"/>
            <a:ext cx="8229600" cy="1292631"/>
          </a:xfrm>
          <a:prstGeom prst="rect">
            <a:avLst/>
          </a:prstGeom>
        </p:spPr>
        <p:txBody>
          <a:bodyPr lIns="91425" tIns="91425" rIns="91425" bIns="91425" anchor="b" anchorCtr="0">
            <a:spAutoFit/>
          </a:bodyPr>
          <a:lstStyle/>
          <a:p>
            <a:pPr>
              <a:buNone/>
            </a:pPr>
            <a:r>
              <a:rPr lang="en" spc="100" dirty="0">
                <a:latin typeface="Aachen Std Bold"/>
                <a:cs typeface="Aachen Std Bold"/>
              </a:rPr>
              <a:t>What do you want students to learn?</a:t>
            </a:r>
          </a:p>
        </p:txBody>
      </p:sp>
      <p:sp>
        <p:nvSpPr>
          <p:cNvPr id="69" name="Shape 69"/>
          <p:cNvSpPr txBox="1">
            <a:spLocks noGrp="1"/>
          </p:cNvSpPr>
          <p:nvPr>
            <p:ph type="body" idx="1"/>
          </p:nvPr>
        </p:nvSpPr>
        <p:spPr>
          <a:xfrm>
            <a:off x="457200" y="2110802"/>
            <a:ext cx="8229600" cy="1846629"/>
          </a:xfrm>
          <a:prstGeom prst="rect">
            <a:avLst/>
          </a:prstGeom>
        </p:spPr>
        <p:txBody>
          <a:bodyPr lIns="91425" tIns="91425" rIns="91425" bIns="91425" anchor="t" anchorCtr="0">
            <a:spAutoFit/>
          </a:bodyPr>
          <a:lstStyle/>
          <a:p>
            <a:pPr>
              <a:buNone/>
            </a:pPr>
            <a:r>
              <a:rPr lang="en" sz="3600" dirty="0" smtClean="0">
                <a:latin typeface="Helvetica"/>
                <a:cs typeface="Helvetica"/>
              </a:rPr>
              <a:t>Victor</a:t>
            </a:r>
            <a:r>
              <a:rPr lang="en-US" sz="3600" dirty="0" smtClean="0">
                <a:latin typeface="Helvetica"/>
                <a:cs typeface="Helvetica"/>
              </a:rPr>
              <a:t>: </a:t>
            </a:r>
            <a:r>
              <a:rPr lang="en" sz="3600" dirty="0" smtClean="0">
                <a:latin typeface="Helvetica"/>
                <a:cs typeface="Helvetica"/>
              </a:rPr>
              <a:t>We </a:t>
            </a:r>
            <a:r>
              <a:rPr lang="en" sz="3600" dirty="0">
                <a:latin typeface="Helvetica"/>
                <a:cs typeface="Helvetica"/>
              </a:rPr>
              <a:t>want them to know our traditions</a:t>
            </a:r>
            <a:r>
              <a:rPr lang="en" sz="3600" dirty="0" smtClean="0">
                <a:latin typeface="Helvetica"/>
                <a:cs typeface="Helvetica"/>
              </a:rPr>
              <a:t>...</a:t>
            </a:r>
            <a:r>
              <a:rPr lang="en-US" sz="3600" dirty="0" smtClean="0">
                <a:latin typeface="Helvetica"/>
                <a:cs typeface="Helvetica"/>
              </a:rPr>
              <a:t> </a:t>
            </a:r>
            <a:r>
              <a:rPr lang="en" sz="3600" dirty="0" smtClean="0">
                <a:latin typeface="Helvetica"/>
                <a:cs typeface="Helvetica"/>
              </a:rPr>
              <a:t>When </a:t>
            </a:r>
            <a:r>
              <a:rPr lang="en" sz="3600" dirty="0">
                <a:latin typeface="Helvetica"/>
                <a:cs typeface="Helvetica"/>
              </a:rPr>
              <a:t>they learn to understand us, it motivates </a:t>
            </a:r>
            <a:r>
              <a:rPr lang="en" sz="3600" dirty="0" smtClean="0">
                <a:latin typeface="Helvetica"/>
                <a:cs typeface="Helvetica"/>
              </a:rPr>
              <a:t>respect</a:t>
            </a:r>
            <a:r>
              <a:rPr lang="en-US" sz="3600" dirty="0" smtClean="0">
                <a:latin typeface="Helvetica"/>
                <a:cs typeface="Helvetica"/>
              </a:rPr>
              <a:t>.</a:t>
            </a:r>
            <a:endParaRPr lang="en" sz="3600" dirty="0">
              <a:latin typeface="Helvetica"/>
              <a:cs typeface="Helvetica"/>
            </a:endParaRPr>
          </a:p>
        </p:txBody>
      </p:sp>
      <p:cxnSp>
        <p:nvCxnSpPr>
          <p:cNvPr id="4" name="Straight Connector 3"/>
          <p:cNvCxnSpPr/>
          <p:nvPr/>
        </p:nvCxnSpPr>
        <p:spPr>
          <a:xfrm>
            <a:off x="364656" y="1591985"/>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9" name="Shape 69"/>
          <p:cNvSpPr txBox="1">
            <a:spLocks noGrp="1"/>
          </p:cNvSpPr>
          <p:nvPr>
            <p:ph type="body" idx="1"/>
          </p:nvPr>
        </p:nvSpPr>
        <p:spPr>
          <a:xfrm>
            <a:off x="457200" y="2110802"/>
            <a:ext cx="8229600" cy="2954625"/>
          </a:xfrm>
          <a:prstGeom prst="rect">
            <a:avLst/>
          </a:prstGeom>
        </p:spPr>
        <p:txBody>
          <a:bodyPr lIns="91425" tIns="91425" rIns="91425" bIns="91425" anchor="t" anchorCtr="0">
            <a:spAutoFit/>
          </a:bodyPr>
          <a:lstStyle/>
          <a:p>
            <a:pPr>
              <a:buNone/>
            </a:pPr>
            <a:r>
              <a:rPr lang="en" sz="3600" dirty="0" smtClean="0">
                <a:latin typeface="Helvetica"/>
                <a:cs typeface="Helvetica"/>
              </a:rPr>
              <a:t>Victor</a:t>
            </a:r>
            <a:r>
              <a:rPr lang="en-US" sz="3600" dirty="0" smtClean="0">
                <a:latin typeface="Helvetica"/>
                <a:cs typeface="Helvetica"/>
              </a:rPr>
              <a:t>: </a:t>
            </a:r>
            <a:r>
              <a:rPr lang="en" sz="3600" dirty="0" smtClean="0">
                <a:latin typeface="Helvetica"/>
                <a:cs typeface="Helvetica"/>
              </a:rPr>
              <a:t>They </a:t>
            </a:r>
            <a:r>
              <a:rPr lang="en" sz="3600" dirty="0">
                <a:latin typeface="Helvetica"/>
                <a:cs typeface="Helvetica"/>
              </a:rPr>
              <a:t>leave trash all over the community. They don't believe in our legends and they tell us we are lying to them. They say we are crazy. They complain about our lifestyle.</a:t>
            </a:r>
          </a:p>
        </p:txBody>
      </p:sp>
      <p:cxnSp>
        <p:nvCxnSpPr>
          <p:cNvPr id="4" name="Straight Connector 3"/>
          <p:cNvCxnSpPr/>
          <p:nvPr/>
        </p:nvCxnSpPr>
        <p:spPr>
          <a:xfrm>
            <a:off x="364656" y="1591985"/>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 name="Shape 68"/>
          <p:cNvSpPr txBox="1">
            <a:spLocks noGrp="1"/>
          </p:cNvSpPr>
          <p:nvPr>
            <p:ph type="title"/>
          </p:nvPr>
        </p:nvSpPr>
        <p:spPr>
          <a:xfrm>
            <a:off x="457200" y="309046"/>
            <a:ext cx="8229600" cy="1292631"/>
          </a:xfrm>
          <a:prstGeom prst="rect">
            <a:avLst/>
          </a:prstGeom>
        </p:spPr>
        <p:txBody>
          <a:bodyPr lIns="91425" tIns="91425" rIns="91425" bIns="91425" anchor="b" anchorCtr="0">
            <a:spAutoFit/>
          </a:bodyPr>
          <a:lstStyle/>
          <a:p>
            <a:pPr>
              <a:buNone/>
            </a:pPr>
            <a:r>
              <a:rPr lang="en-US" spc="100" dirty="0" smtClean="0">
                <a:latin typeface="Aachen Std Bold"/>
                <a:cs typeface="Aachen Std Bold"/>
              </a:rPr>
              <a:t>How do student visits benefit you?</a:t>
            </a:r>
            <a:endParaRPr lang="en" spc="100" dirty="0">
              <a:latin typeface="Aachen Std Bold"/>
              <a:cs typeface="Aachen Std Bold"/>
            </a:endParaRPr>
          </a:p>
        </p:txBody>
      </p:sp>
    </p:spTree>
    <p:extLst>
      <p:ext uri="{BB962C8B-B14F-4D97-AF65-F5344CB8AC3E}">
        <p14:creationId xmlns:p14="http://schemas.microsoft.com/office/powerpoint/2010/main" val="946889520"/>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9" name="Shape 69"/>
          <p:cNvSpPr txBox="1">
            <a:spLocks noGrp="1"/>
          </p:cNvSpPr>
          <p:nvPr>
            <p:ph type="body" idx="1"/>
          </p:nvPr>
        </p:nvSpPr>
        <p:spPr>
          <a:xfrm>
            <a:off x="457200" y="2110802"/>
            <a:ext cx="8229600" cy="3065424"/>
          </a:xfrm>
          <a:prstGeom prst="rect">
            <a:avLst/>
          </a:prstGeom>
        </p:spPr>
        <p:txBody>
          <a:bodyPr lIns="91425" tIns="91425" rIns="91425" bIns="91425" anchor="t" anchorCtr="0">
            <a:spAutoFit/>
          </a:bodyPr>
          <a:lstStyle/>
          <a:p>
            <a:pPr>
              <a:buNone/>
            </a:pPr>
            <a:r>
              <a:rPr lang="en" sz="3600" dirty="0" smtClean="0">
                <a:latin typeface="Helvetica"/>
                <a:cs typeface="Helvetica"/>
              </a:rPr>
              <a:t>Victor</a:t>
            </a:r>
            <a:r>
              <a:rPr lang="en-US" sz="3600" dirty="0" smtClean="0">
                <a:latin typeface="Helvetica"/>
                <a:cs typeface="Helvetica"/>
              </a:rPr>
              <a:t>: </a:t>
            </a:r>
            <a:r>
              <a:rPr lang="en" sz="3600" dirty="0" smtClean="0">
                <a:latin typeface="Helvetica"/>
                <a:cs typeface="Helvetica"/>
              </a:rPr>
              <a:t>Sometimes </a:t>
            </a:r>
            <a:r>
              <a:rPr lang="en" sz="3600" dirty="0">
                <a:latin typeface="Helvetica"/>
                <a:cs typeface="Helvetica"/>
              </a:rPr>
              <a:t>students come and do projects for our community. They paint, they do instructional murals in the school. </a:t>
            </a:r>
          </a:p>
          <a:p>
            <a:pPr>
              <a:buNone/>
            </a:pPr>
            <a:endParaRPr lang="en" sz="3600" dirty="0">
              <a:latin typeface="Helvetica"/>
              <a:cs typeface="Helvetica"/>
            </a:endParaRPr>
          </a:p>
        </p:txBody>
      </p:sp>
      <p:cxnSp>
        <p:nvCxnSpPr>
          <p:cNvPr id="4" name="Straight Connector 3"/>
          <p:cNvCxnSpPr/>
          <p:nvPr/>
        </p:nvCxnSpPr>
        <p:spPr>
          <a:xfrm>
            <a:off x="364656" y="1591985"/>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7" name="Shape 68"/>
          <p:cNvSpPr txBox="1">
            <a:spLocks/>
          </p:cNvSpPr>
          <p:nvPr/>
        </p:nvSpPr>
        <p:spPr>
          <a:xfrm>
            <a:off x="437980" y="315569"/>
            <a:ext cx="8229600" cy="1292631"/>
          </a:xfrm>
          <a:prstGeom prst="rect">
            <a:avLst/>
          </a:prstGeom>
          <a:noFill/>
          <a:ln>
            <a:noFill/>
          </a:ln>
        </p:spPr>
        <p:txBody>
          <a:bodyPr vert="horz" lIns="91425" tIns="91425" rIns="91425" bIns="91425" rtlCol="0" anchor="b" anchorCtr="0">
            <a:spAutoFit/>
          </a:bodyPr>
          <a:lstStyle>
            <a:lvl1pPr algn="l" defTabSz="914400" rtl="0" eaLnBrk="1" latinLnBrk="0" hangingPunct="1">
              <a:spcBef>
                <a:spcPts val="0"/>
              </a:spcBef>
              <a:buSzPct val="100000"/>
              <a:buFont typeface="Arial"/>
              <a:buNone/>
              <a:defRPr sz="3600" b="1" kern="1200">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a:r>
              <a:rPr lang="en-US" spc="100" dirty="0" smtClean="0">
                <a:latin typeface="Aachen Std Bold"/>
                <a:cs typeface="Aachen Std Bold"/>
              </a:rPr>
              <a:t>How do student visits benefit you?</a:t>
            </a:r>
            <a:endParaRPr lang="en" spc="100" dirty="0">
              <a:latin typeface="Aachen Std Bold"/>
              <a:cs typeface="Aachen Std Bold"/>
            </a:endParaRPr>
          </a:p>
        </p:txBody>
      </p:sp>
    </p:spTree>
    <p:extLst>
      <p:ext uri="{BB962C8B-B14F-4D97-AF65-F5344CB8AC3E}">
        <p14:creationId xmlns:p14="http://schemas.microsoft.com/office/powerpoint/2010/main" val="231694795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320126"/>
            <a:ext cx="8229600" cy="738633"/>
          </a:xfrm>
          <a:prstGeom prst="rect">
            <a:avLst/>
          </a:prstGeom>
        </p:spPr>
        <p:txBody>
          <a:bodyPr lIns="91425" tIns="91425" rIns="91425" bIns="91425" anchor="b" anchorCtr="0">
            <a:spAutoFit/>
          </a:bodyPr>
          <a:lstStyle/>
          <a:p>
            <a:pPr>
              <a:buNone/>
            </a:pPr>
            <a:r>
              <a:rPr lang="en-US" spc="100" dirty="0" smtClean="0">
                <a:latin typeface="Aachen Std Bold"/>
                <a:cs typeface="Aachen Std Bold"/>
              </a:rPr>
              <a:t>How can professors help?</a:t>
            </a:r>
            <a:endParaRPr lang="en" spc="100" dirty="0">
              <a:latin typeface="Aachen Std Bold"/>
              <a:cs typeface="Aachen Std Bold"/>
            </a:endParaRPr>
          </a:p>
        </p:txBody>
      </p:sp>
      <p:sp>
        <p:nvSpPr>
          <p:cNvPr id="69" name="Shape 69"/>
          <p:cNvSpPr txBox="1">
            <a:spLocks noGrp="1"/>
          </p:cNvSpPr>
          <p:nvPr>
            <p:ph type="body" idx="1"/>
          </p:nvPr>
        </p:nvSpPr>
        <p:spPr>
          <a:xfrm>
            <a:off x="457200" y="1531076"/>
            <a:ext cx="8229600" cy="2954625"/>
          </a:xfrm>
          <a:prstGeom prst="rect">
            <a:avLst/>
          </a:prstGeom>
        </p:spPr>
        <p:txBody>
          <a:bodyPr lIns="91425" tIns="91425" rIns="91425" bIns="91425" anchor="t" anchorCtr="0">
            <a:spAutoFit/>
          </a:bodyPr>
          <a:lstStyle/>
          <a:p>
            <a:pPr>
              <a:buNone/>
            </a:pPr>
            <a:r>
              <a:rPr lang="en" sz="3600" dirty="0" smtClean="0">
                <a:latin typeface="Helvetica"/>
                <a:cs typeface="Helvetica"/>
              </a:rPr>
              <a:t>Victor</a:t>
            </a:r>
            <a:r>
              <a:rPr lang="en-US" sz="3600" dirty="0" smtClean="0">
                <a:latin typeface="Helvetica"/>
                <a:cs typeface="Helvetica"/>
              </a:rPr>
              <a:t>: </a:t>
            </a:r>
            <a:r>
              <a:rPr lang="en" sz="3600" dirty="0" smtClean="0">
                <a:latin typeface="Helvetica"/>
                <a:cs typeface="Helvetica"/>
              </a:rPr>
              <a:t>Preparing </a:t>
            </a:r>
            <a:r>
              <a:rPr lang="en" sz="3600" dirty="0">
                <a:latin typeface="Helvetica"/>
                <a:cs typeface="Helvetica"/>
              </a:rPr>
              <a:t>students to understand our way of life. What the houses are like. What we cook. What we eat. How our families work together. </a:t>
            </a:r>
          </a:p>
        </p:txBody>
      </p:sp>
      <p:cxnSp>
        <p:nvCxnSpPr>
          <p:cNvPr id="4" name="Straight Connector 3"/>
          <p:cNvCxnSpPr/>
          <p:nvPr/>
        </p:nvCxnSpPr>
        <p:spPr>
          <a:xfrm>
            <a:off x="364656" y="1049067"/>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9978683"/>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p:nvPr/>
        </p:nvSpPr>
        <p:spPr>
          <a:xfrm>
            <a:off x="762000" y="218125"/>
            <a:ext cx="6811795" cy="1846629"/>
          </a:xfrm>
          <a:prstGeom prst="rect">
            <a:avLst/>
          </a:prstGeom>
          <a:noFill/>
        </p:spPr>
        <p:txBody>
          <a:bodyPr wrap="square" lIns="91425" tIns="91425" rIns="91425" bIns="91425" anchor="t" anchorCtr="0">
            <a:spAutoFit/>
          </a:bodyPr>
          <a:lstStyle/>
          <a:p>
            <a:pPr lvl="0" rtl="0">
              <a:buNone/>
            </a:pPr>
            <a:r>
              <a:rPr lang="en" sz="3600" dirty="0">
                <a:solidFill>
                  <a:schemeClr val="lt1"/>
                </a:solidFill>
                <a:latin typeface="Helvetica"/>
                <a:cs typeface="Helvetica"/>
              </a:rPr>
              <a:t>Nancy </a:t>
            </a:r>
            <a:r>
              <a:rPr lang="en" sz="3600" dirty="0" smtClean="0">
                <a:solidFill>
                  <a:schemeClr val="lt1"/>
                </a:solidFill>
                <a:latin typeface="Helvetica"/>
                <a:cs typeface="Helvetica"/>
              </a:rPr>
              <a:t>Aitken</a:t>
            </a:r>
            <a:endParaRPr lang="en-US" sz="3600" dirty="0" smtClean="0">
              <a:solidFill>
                <a:schemeClr val="lt1"/>
              </a:solidFill>
              <a:latin typeface="Helvetica"/>
              <a:cs typeface="Helvetica"/>
            </a:endParaRPr>
          </a:p>
          <a:p>
            <a:pPr lvl="0" rtl="0">
              <a:buNone/>
            </a:pPr>
            <a:r>
              <a:rPr lang="en" sz="3600" dirty="0" smtClean="0">
                <a:solidFill>
                  <a:schemeClr val="lt1"/>
                </a:solidFill>
                <a:latin typeface="Helvetica"/>
                <a:cs typeface="Helvetica"/>
              </a:rPr>
              <a:t>Proyecto Campanario</a:t>
            </a:r>
            <a:endParaRPr lang="en-US" sz="3600" dirty="0" smtClean="0">
              <a:solidFill>
                <a:schemeClr val="lt1"/>
              </a:solidFill>
              <a:latin typeface="Helvetica"/>
              <a:cs typeface="Helvetica"/>
            </a:endParaRPr>
          </a:p>
          <a:p>
            <a:pPr lvl="0" rtl="0">
              <a:buNone/>
            </a:pPr>
            <a:r>
              <a:rPr lang="en" sz="3600" dirty="0" smtClean="0">
                <a:solidFill>
                  <a:schemeClr val="lt1"/>
                </a:solidFill>
                <a:latin typeface="Helvetica"/>
                <a:cs typeface="Helvetica"/>
              </a:rPr>
              <a:t>Costa </a:t>
            </a:r>
            <a:r>
              <a:rPr lang="en" sz="3600" dirty="0">
                <a:solidFill>
                  <a:schemeClr val="lt1"/>
                </a:solidFill>
                <a:latin typeface="Helvetica"/>
                <a:cs typeface="Helvetica"/>
              </a:rPr>
              <a:t>Rica</a:t>
            </a:r>
          </a:p>
        </p:txBody>
      </p:sp>
      <p:sp>
        <p:nvSpPr>
          <p:cNvPr id="93" name="Shape 93"/>
          <p:cNvSpPr/>
          <p:nvPr/>
        </p:nvSpPr>
        <p:spPr>
          <a:xfrm>
            <a:off x="762000" y="2261820"/>
            <a:ext cx="6710028" cy="4242495"/>
          </a:xfrm>
          <a:prstGeom prst="rect">
            <a:avLst/>
          </a:prstGeom>
          <a:blipFill>
            <a:blip r:embed="rId3" cstate="screen">
              <a:extLst>
                <a:ext uri="{28A0092B-C50C-407E-A947-70E740481C1C}">
                  <a14:useLocalDpi xmlns:a14="http://schemas.microsoft.com/office/drawing/2010/main"/>
                </a:ext>
              </a:extLst>
            </a:blip>
            <a:srcRect/>
            <a:stretch>
              <a:fillRect/>
            </a:stretch>
          </a:blipFill>
          <a:ln w="12700" cmpd="sng">
            <a:solidFill>
              <a:srgbClr val="FFFFFF"/>
            </a:solid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309046"/>
            <a:ext cx="8229600" cy="1292631"/>
          </a:xfrm>
          <a:prstGeom prst="rect">
            <a:avLst/>
          </a:prstGeom>
        </p:spPr>
        <p:txBody>
          <a:bodyPr lIns="91425" tIns="91425" rIns="91425" bIns="91425" anchor="b" anchorCtr="0">
            <a:spAutoFit/>
          </a:bodyPr>
          <a:lstStyle/>
          <a:p>
            <a:pPr>
              <a:buNone/>
            </a:pPr>
            <a:r>
              <a:rPr lang="en" spc="100" dirty="0">
                <a:latin typeface="Aachen Std Bold"/>
                <a:cs typeface="Aachen Std Bold"/>
              </a:rPr>
              <a:t>What do you want students to learn?</a:t>
            </a:r>
          </a:p>
        </p:txBody>
      </p:sp>
      <p:sp>
        <p:nvSpPr>
          <p:cNvPr id="69" name="Shape 69"/>
          <p:cNvSpPr txBox="1">
            <a:spLocks noGrp="1"/>
          </p:cNvSpPr>
          <p:nvPr>
            <p:ph type="body" idx="1"/>
          </p:nvPr>
        </p:nvSpPr>
        <p:spPr>
          <a:xfrm>
            <a:off x="457200" y="2110802"/>
            <a:ext cx="8229600" cy="2954625"/>
          </a:xfrm>
          <a:prstGeom prst="rect">
            <a:avLst/>
          </a:prstGeom>
        </p:spPr>
        <p:txBody>
          <a:bodyPr lIns="91425" tIns="91425" rIns="91425" bIns="91425" anchor="t" anchorCtr="0">
            <a:spAutoFit/>
          </a:bodyPr>
          <a:lstStyle/>
          <a:p>
            <a:pPr>
              <a:buNone/>
            </a:pPr>
            <a:r>
              <a:rPr lang="en-US" sz="3600" dirty="0" smtClean="0">
                <a:latin typeface="Helvetica"/>
                <a:cs typeface="Helvetica"/>
              </a:rPr>
              <a:t>Nancy: The students know they’re going to get to study ecology and the rain forest but it’s also </a:t>
            </a:r>
            <a:r>
              <a:rPr lang="en-US" sz="3600" dirty="0">
                <a:latin typeface="Helvetica"/>
                <a:cs typeface="Helvetica"/>
              </a:rPr>
              <a:t>a </a:t>
            </a:r>
            <a:r>
              <a:rPr lang="en-US" sz="3600" dirty="0" smtClean="0">
                <a:latin typeface="Helvetica"/>
                <a:cs typeface="Helvetica"/>
              </a:rPr>
              <a:t>whole change </a:t>
            </a:r>
            <a:r>
              <a:rPr lang="en-US" sz="3600" dirty="0">
                <a:latin typeface="Helvetica"/>
                <a:cs typeface="Helvetica"/>
              </a:rPr>
              <a:t>of lifestyle, a hidden curriculum. </a:t>
            </a:r>
            <a:endParaRPr lang="en" sz="3600" dirty="0">
              <a:latin typeface="Helvetica"/>
              <a:cs typeface="Helvetica"/>
            </a:endParaRPr>
          </a:p>
        </p:txBody>
      </p:sp>
      <p:cxnSp>
        <p:nvCxnSpPr>
          <p:cNvPr id="4" name="Straight Connector 3"/>
          <p:cNvCxnSpPr/>
          <p:nvPr/>
        </p:nvCxnSpPr>
        <p:spPr>
          <a:xfrm>
            <a:off x="364656" y="1591985"/>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3630277"/>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309046"/>
            <a:ext cx="8229600" cy="1292631"/>
          </a:xfrm>
          <a:prstGeom prst="rect">
            <a:avLst/>
          </a:prstGeom>
        </p:spPr>
        <p:txBody>
          <a:bodyPr lIns="91425" tIns="91425" rIns="91425" bIns="91425" anchor="b" anchorCtr="0">
            <a:spAutoFit/>
          </a:bodyPr>
          <a:lstStyle/>
          <a:p>
            <a:pPr>
              <a:buNone/>
            </a:pPr>
            <a:r>
              <a:rPr lang="en-US" spc="100" dirty="0" smtClean="0">
                <a:latin typeface="Aachen Std Bold"/>
                <a:cs typeface="Aachen Std Bold"/>
              </a:rPr>
              <a:t>What things do the interactive media students learn?</a:t>
            </a:r>
            <a:endParaRPr lang="en" spc="100" dirty="0">
              <a:latin typeface="Aachen Std Bold"/>
              <a:cs typeface="Aachen Std Bold"/>
            </a:endParaRPr>
          </a:p>
        </p:txBody>
      </p:sp>
      <p:sp>
        <p:nvSpPr>
          <p:cNvPr id="69" name="Shape 69"/>
          <p:cNvSpPr txBox="1">
            <a:spLocks noGrp="1"/>
          </p:cNvSpPr>
          <p:nvPr>
            <p:ph type="body" idx="1"/>
          </p:nvPr>
        </p:nvSpPr>
        <p:spPr>
          <a:xfrm>
            <a:off x="457200" y="2110802"/>
            <a:ext cx="8229600" cy="2954625"/>
          </a:xfrm>
          <a:prstGeom prst="rect">
            <a:avLst/>
          </a:prstGeom>
        </p:spPr>
        <p:txBody>
          <a:bodyPr lIns="91425" tIns="91425" rIns="91425" bIns="91425" anchor="t" anchorCtr="0">
            <a:spAutoFit/>
          </a:bodyPr>
          <a:lstStyle/>
          <a:p>
            <a:pPr>
              <a:buNone/>
            </a:pPr>
            <a:r>
              <a:rPr lang="en-US" sz="3600" dirty="0" smtClean="0">
                <a:latin typeface="Helvetica"/>
                <a:cs typeface="Helvetica"/>
              </a:rPr>
              <a:t>Nancy: They’re working on a website for a real life organization, and not a simulation. They have to learn how people live in these out of the way places.</a:t>
            </a:r>
            <a:endParaRPr lang="en" sz="3600" dirty="0">
              <a:latin typeface="Helvetica"/>
              <a:cs typeface="Helvetica"/>
            </a:endParaRPr>
          </a:p>
        </p:txBody>
      </p:sp>
      <p:cxnSp>
        <p:nvCxnSpPr>
          <p:cNvPr id="4" name="Straight Connector 3"/>
          <p:cNvCxnSpPr/>
          <p:nvPr/>
        </p:nvCxnSpPr>
        <p:spPr>
          <a:xfrm>
            <a:off x="364656" y="1591985"/>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0505506"/>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67870" y="326846"/>
            <a:ext cx="9279740" cy="800189"/>
          </a:xfrm>
          <a:prstGeom prst="rect">
            <a:avLst/>
          </a:prstGeom>
        </p:spPr>
        <p:txBody>
          <a:bodyPr wrap="square" lIns="91425" tIns="91425" rIns="91425" bIns="91425" anchor="b" anchorCtr="0">
            <a:spAutoFit/>
          </a:bodyPr>
          <a:lstStyle/>
          <a:p>
            <a:r>
              <a:rPr lang="en-US" sz="4000" spc="100" dirty="0" smtClean="0">
                <a:latin typeface="Aachen Std Bold"/>
                <a:cs typeface="Aachen Std Bold"/>
              </a:rPr>
              <a:t>Cross-cultural Competence </a:t>
            </a:r>
            <a:endParaRPr sz="4000" spc="100" dirty="0">
              <a:latin typeface="Aachen Std Bold"/>
              <a:cs typeface="Aachen Std Bold"/>
            </a:endParaRPr>
          </a:p>
        </p:txBody>
      </p:sp>
      <p:sp>
        <p:nvSpPr>
          <p:cNvPr id="28" name="Shape 28"/>
          <p:cNvSpPr txBox="1">
            <a:spLocks noGrp="1"/>
          </p:cNvSpPr>
          <p:nvPr>
            <p:ph type="subTitle" idx="1"/>
          </p:nvPr>
        </p:nvSpPr>
        <p:spPr>
          <a:xfrm>
            <a:off x="254224" y="1596594"/>
            <a:ext cx="8635552" cy="5312193"/>
          </a:xfrm>
          <a:prstGeom prst="rect">
            <a:avLst/>
          </a:prstGeom>
        </p:spPr>
        <p:txBody>
          <a:bodyPr wrap="square" lIns="91425" tIns="91425" rIns="91425" bIns="91425" anchor="t" anchorCtr="0">
            <a:spAutoFit/>
          </a:bodyPr>
          <a:lstStyle/>
          <a:p>
            <a:pPr algn="l"/>
            <a:r>
              <a:rPr lang="en-US" sz="3400" dirty="0" smtClean="0">
                <a:solidFill>
                  <a:srgbClr val="FFFFFF"/>
                </a:solidFill>
                <a:latin typeface="Helvetica"/>
                <a:cs typeface="Helvetica"/>
              </a:rPr>
              <a:t>Students may devalue cross-cultural competence:</a:t>
            </a:r>
          </a:p>
          <a:p>
            <a:pPr marL="457200" indent="-457200" algn="l">
              <a:buFont typeface="Arial"/>
              <a:buChar char="•"/>
            </a:pPr>
            <a:r>
              <a:rPr lang="en-US" sz="3400" dirty="0" smtClean="0">
                <a:solidFill>
                  <a:srgbClr val="FFFFFF"/>
                </a:solidFill>
                <a:latin typeface="Helvetica"/>
                <a:cs typeface="Helvetica"/>
              </a:rPr>
              <a:t>Because they haven’t had to do it before	</a:t>
            </a:r>
          </a:p>
          <a:p>
            <a:pPr marL="457200" indent="-457200" algn="l">
              <a:buFont typeface="Arial"/>
              <a:buChar char="•"/>
            </a:pPr>
            <a:r>
              <a:rPr lang="en-US" sz="3400" dirty="0" smtClean="0">
                <a:solidFill>
                  <a:srgbClr val="FFFFFF"/>
                </a:solidFill>
                <a:latin typeface="Helvetica"/>
                <a:cs typeface="Helvetica"/>
              </a:rPr>
              <a:t>Because they think of culture as being products like art and music instead of as interactions</a:t>
            </a:r>
          </a:p>
          <a:p>
            <a:pPr marL="457200" indent="-457200" algn="l">
              <a:buFont typeface="Arial"/>
              <a:buChar char="•"/>
            </a:pPr>
            <a:r>
              <a:rPr lang="en-US" sz="3400" dirty="0" smtClean="0">
                <a:solidFill>
                  <a:srgbClr val="FFFFFF"/>
                </a:solidFill>
                <a:latin typeface="Helvetica"/>
                <a:cs typeface="Helvetica"/>
              </a:rPr>
              <a:t>Because they don’t have the time to gain understanding</a:t>
            </a:r>
          </a:p>
          <a:p>
            <a:pPr algn="l"/>
            <a:endParaRPr lang="en-US" sz="3400" dirty="0" smtClean="0">
              <a:solidFill>
                <a:srgbClr val="FFFFFF"/>
              </a:solidFill>
              <a:latin typeface="Helvetica"/>
              <a:cs typeface="Helvetica"/>
            </a:endParaRPr>
          </a:p>
        </p:txBody>
      </p:sp>
      <p:cxnSp>
        <p:nvCxnSpPr>
          <p:cNvPr id="3" name="Straight Connector 2"/>
          <p:cNvCxnSpPr/>
          <p:nvPr/>
        </p:nvCxnSpPr>
        <p:spPr>
          <a:xfrm>
            <a:off x="364656" y="1168693"/>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1819667"/>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309046"/>
            <a:ext cx="8229600" cy="1292631"/>
          </a:xfrm>
          <a:prstGeom prst="rect">
            <a:avLst/>
          </a:prstGeom>
        </p:spPr>
        <p:txBody>
          <a:bodyPr lIns="91425" tIns="91425" rIns="91425" bIns="91425" anchor="b" anchorCtr="0">
            <a:spAutoFit/>
          </a:bodyPr>
          <a:lstStyle/>
          <a:p>
            <a:pPr>
              <a:buNone/>
            </a:pPr>
            <a:r>
              <a:rPr lang="en-US" spc="100" dirty="0" smtClean="0">
                <a:latin typeface="Aachen Std Bold"/>
                <a:cs typeface="Aachen Std Bold"/>
              </a:rPr>
              <a:t>How do student visits benefit you?</a:t>
            </a:r>
            <a:endParaRPr lang="en" spc="100" dirty="0">
              <a:latin typeface="Aachen Std Bold"/>
              <a:cs typeface="Aachen Std Bold"/>
            </a:endParaRPr>
          </a:p>
        </p:txBody>
      </p:sp>
      <p:sp>
        <p:nvSpPr>
          <p:cNvPr id="69" name="Shape 69"/>
          <p:cNvSpPr txBox="1">
            <a:spLocks noGrp="1"/>
          </p:cNvSpPr>
          <p:nvPr>
            <p:ph type="body" idx="1"/>
          </p:nvPr>
        </p:nvSpPr>
        <p:spPr>
          <a:xfrm>
            <a:off x="457200" y="2110802"/>
            <a:ext cx="8229600" cy="2954625"/>
          </a:xfrm>
          <a:prstGeom prst="rect">
            <a:avLst/>
          </a:prstGeom>
        </p:spPr>
        <p:txBody>
          <a:bodyPr lIns="91425" tIns="91425" rIns="91425" bIns="91425" anchor="t" anchorCtr="0">
            <a:spAutoFit/>
          </a:bodyPr>
          <a:lstStyle/>
          <a:p>
            <a:pPr>
              <a:buNone/>
            </a:pPr>
            <a:r>
              <a:rPr lang="en-US" sz="3600" dirty="0" smtClean="0">
                <a:latin typeface="Helvetica"/>
                <a:cs typeface="Helvetica"/>
              </a:rPr>
              <a:t>Nancy: A website is our window to the world</a:t>
            </a:r>
            <a:r>
              <a:rPr lang="en" sz="3600" dirty="0" smtClean="0">
                <a:latin typeface="Helvetica"/>
                <a:cs typeface="Helvetica"/>
              </a:rPr>
              <a:t>.</a:t>
            </a:r>
            <a:r>
              <a:rPr lang="en-US" sz="3600" dirty="0" smtClean="0">
                <a:latin typeface="Helvetica"/>
                <a:cs typeface="Helvetica"/>
              </a:rPr>
              <a:t> That brings in more student groups and gives out information to the world as to what is down here in the rainforest.</a:t>
            </a:r>
            <a:endParaRPr lang="en" sz="3600" dirty="0">
              <a:latin typeface="Helvetica"/>
              <a:cs typeface="Helvetica"/>
            </a:endParaRPr>
          </a:p>
        </p:txBody>
      </p:sp>
      <p:cxnSp>
        <p:nvCxnSpPr>
          <p:cNvPr id="4" name="Straight Connector 3"/>
          <p:cNvCxnSpPr/>
          <p:nvPr/>
        </p:nvCxnSpPr>
        <p:spPr>
          <a:xfrm>
            <a:off x="364656" y="1591985"/>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86415910"/>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309046"/>
            <a:ext cx="8229600" cy="1292631"/>
          </a:xfrm>
          <a:prstGeom prst="rect">
            <a:avLst/>
          </a:prstGeom>
        </p:spPr>
        <p:txBody>
          <a:bodyPr lIns="91425" tIns="91425" rIns="91425" bIns="91425" anchor="b" anchorCtr="0">
            <a:spAutoFit/>
          </a:bodyPr>
          <a:lstStyle/>
          <a:p>
            <a:pPr>
              <a:buNone/>
            </a:pPr>
            <a:r>
              <a:rPr lang="en-US" spc="100" dirty="0" smtClean="0">
                <a:latin typeface="Aachen Std Bold"/>
                <a:cs typeface="Aachen Std Bold"/>
              </a:rPr>
              <a:t>What challenges do you have with the students?</a:t>
            </a:r>
            <a:endParaRPr lang="en" spc="100" dirty="0">
              <a:latin typeface="Aachen Std Bold"/>
              <a:cs typeface="Aachen Std Bold"/>
            </a:endParaRPr>
          </a:p>
        </p:txBody>
      </p:sp>
      <p:sp>
        <p:nvSpPr>
          <p:cNvPr id="69" name="Shape 69"/>
          <p:cNvSpPr txBox="1">
            <a:spLocks noGrp="1"/>
          </p:cNvSpPr>
          <p:nvPr>
            <p:ph type="body" idx="1"/>
          </p:nvPr>
        </p:nvSpPr>
        <p:spPr>
          <a:xfrm>
            <a:off x="457200" y="2110802"/>
            <a:ext cx="8229600" cy="3619422"/>
          </a:xfrm>
          <a:prstGeom prst="rect">
            <a:avLst/>
          </a:prstGeom>
        </p:spPr>
        <p:txBody>
          <a:bodyPr lIns="91425" tIns="91425" rIns="91425" bIns="91425" anchor="t" anchorCtr="0">
            <a:spAutoFit/>
          </a:bodyPr>
          <a:lstStyle/>
          <a:p>
            <a:pPr>
              <a:buNone/>
            </a:pPr>
            <a:r>
              <a:rPr lang="en-US" sz="3600" dirty="0" smtClean="0">
                <a:latin typeface="Helvetica"/>
                <a:cs typeface="Helvetica"/>
              </a:rPr>
              <a:t>Nancy: There are often two or three students who just aren’t ready for this kind of program. Their mind is not with the program. Their attitudes end up affecting the entire group.</a:t>
            </a:r>
            <a:endParaRPr lang="en" sz="3600" dirty="0">
              <a:latin typeface="Helvetica"/>
              <a:cs typeface="Helvetica"/>
            </a:endParaRPr>
          </a:p>
          <a:p>
            <a:pPr>
              <a:buNone/>
            </a:pPr>
            <a:endParaRPr lang="en" sz="3600" dirty="0">
              <a:latin typeface="Helvetica"/>
              <a:cs typeface="Helvetica"/>
            </a:endParaRPr>
          </a:p>
        </p:txBody>
      </p:sp>
      <p:cxnSp>
        <p:nvCxnSpPr>
          <p:cNvPr id="4" name="Straight Connector 3"/>
          <p:cNvCxnSpPr/>
          <p:nvPr/>
        </p:nvCxnSpPr>
        <p:spPr>
          <a:xfrm>
            <a:off x="364656" y="1591985"/>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3092271"/>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320126"/>
            <a:ext cx="8229600" cy="738633"/>
          </a:xfrm>
          <a:prstGeom prst="rect">
            <a:avLst/>
          </a:prstGeom>
        </p:spPr>
        <p:txBody>
          <a:bodyPr lIns="91425" tIns="91425" rIns="91425" bIns="91425" anchor="b" anchorCtr="0">
            <a:spAutoFit/>
          </a:bodyPr>
          <a:lstStyle/>
          <a:p>
            <a:pPr>
              <a:buNone/>
            </a:pPr>
            <a:r>
              <a:rPr lang="en-US" spc="100" dirty="0" smtClean="0">
                <a:latin typeface="Aachen Std Bold"/>
                <a:cs typeface="Aachen Std Bold"/>
              </a:rPr>
              <a:t>How can professors help?</a:t>
            </a:r>
            <a:endParaRPr lang="en" spc="100" dirty="0">
              <a:latin typeface="Aachen Std Bold"/>
              <a:cs typeface="Aachen Std Bold"/>
            </a:endParaRPr>
          </a:p>
        </p:txBody>
      </p:sp>
      <p:sp>
        <p:nvSpPr>
          <p:cNvPr id="69" name="Shape 69"/>
          <p:cNvSpPr txBox="1">
            <a:spLocks noGrp="1"/>
          </p:cNvSpPr>
          <p:nvPr>
            <p:ph type="body" idx="1"/>
          </p:nvPr>
        </p:nvSpPr>
        <p:spPr>
          <a:xfrm>
            <a:off x="457200" y="1531076"/>
            <a:ext cx="8229600" cy="2400627"/>
          </a:xfrm>
          <a:prstGeom prst="rect">
            <a:avLst/>
          </a:prstGeom>
        </p:spPr>
        <p:txBody>
          <a:bodyPr lIns="91425" tIns="91425" rIns="91425" bIns="91425" anchor="t" anchorCtr="0">
            <a:spAutoFit/>
          </a:bodyPr>
          <a:lstStyle/>
          <a:p>
            <a:pPr>
              <a:buNone/>
            </a:pPr>
            <a:r>
              <a:rPr lang="en-US" sz="3600" dirty="0" smtClean="0">
                <a:latin typeface="Helvetica"/>
                <a:cs typeface="Helvetica"/>
              </a:rPr>
              <a:t>Nancy: More discussions on cultural sensitivity. What’s it like with Costa Ricans. What’s going to happen when they visit the Indians.</a:t>
            </a:r>
            <a:endParaRPr lang="en" sz="3600" dirty="0">
              <a:latin typeface="Helvetica"/>
              <a:cs typeface="Helvetica"/>
            </a:endParaRPr>
          </a:p>
        </p:txBody>
      </p:sp>
      <p:cxnSp>
        <p:nvCxnSpPr>
          <p:cNvPr id="4" name="Straight Connector 3"/>
          <p:cNvCxnSpPr/>
          <p:nvPr/>
        </p:nvCxnSpPr>
        <p:spPr>
          <a:xfrm>
            <a:off x="364656" y="1049067"/>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3259334"/>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67870" y="326846"/>
            <a:ext cx="9279740" cy="800189"/>
          </a:xfrm>
          <a:prstGeom prst="rect">
            <a:avLst/>
          </a:prstGeom>
        </p:spPr>
        <p:txBody>
          <a:bodyPr wrap="square" lIns="91425" tIns="91425" rIns="91425" bIns="91425" anchor="b" anchorCtr="0">
            <a:spAutoFit/>
          </a:bodyPr>
          <a:lstStyle/>
          <a:p>
            <a:r>
              <a:rPr lang="en-US" sz="4000" spc="100" dirty="0" smtClean="0">
                <a:latin typeface="Aachen Std Bold"/>
                <a:cs typeface="Aachen Std Bold"/>
              </a:rPr>
              <a:t>Discussion</a:t>
            </a:r>
            <a:endParaRPr sz="4000" spc="100" dirty="0">
              <a:latin typeface="Aachen Std Bold"/>
              <a:cs typeface="Aachen Std Bold"/>
            </a:endParaRPr>
          </a:p>
        </p:txBody>
      </p:sp>
      <p:sp>
        <p:nvSpPr>
          <p:cNvPr id="28" name="Shape 28"/>
          <p:cNvSpPr txBox="1">
            <a:spLocks noGrp="1"/>
          </p:cNvSpPr>
          <p:nvPr>
            <p:ph type="subTitle" idx="1"/>
          </p:nvPr>
        </p:nvSpPr>
        <p:spPr>
          <a:xfrm>
            <a:off x="254224" y="1596594"/>
            <a:ext cx="8635552" cy="5207549"/>
          </a:xfrm>
          <a:prstGeom prst="rect">
            <a:avLst/>
          </a:prstGeom>
        </p:spPr>
        <p:txBody>
          <a:bodyPr wrap="square" lIns="91425" tIns="91425" rIns="91425" bIns="91425" anchor="t" anchorCtr="0">
            <a:spAutoFit/>
          </a:bodyPr>
          <a:lstStyle/>
          <a:p>
            <a:pPr marL="571500" indent="-571500" algn="l">
              <a:buFont typeface="Arial"/>
              <a:buChar char="•"/>
            </a:pPr>
            <a:r>
              <a:rPr lang="en-US" sz="3400" dirty="0" smtClean="0">
                <a:solidFill>
                  <a:srgbClr val="FFFFFF"/>
                </a:solidFill>
                <a:latin typeface="Helvetica"/>
                <a:cs typeface="Helvetica"/>
              </a:rPr>
              <a:t>Does cultural preparation make service-learning more effective?</a:t>
            </a:r>
          </a:p>
          <a:p>
            <a:pPr marL="571500" indent="-571500" algn="l">
              <a:buFont typeface="Arial"/>
              <a:buChar char="•"/>
            </a:pPr>
            <a:r>
              <a:rPr lang="en-US" sz="3400" dirty="0" smtClean="0">
                <a:solidFill>
                  <a:srgbClr val="FFFFFF"/>
                </a:solidFill>
                <a:latin typeface="Helvetica"/>
                <a:cs typeface="Helvetica"/>
              </a:rPr>
              <a:t>Does the impact of preparation vary based on the strangeness of the environment? </a:t>
            </a:r>
          </a:p>
          <a:p>
            <a:pPr marL="571500" indent="-571500" algn="l">
              <a:buFont typeface="Arial"/>
              <a:buChar char="•"/>
            </a:pPr>
            <a:r>
              <a:rPr lang="en-US" sz="3400" dirty="0" smtClean="0">
                <a:solidFill>
                  <a:srgbClr val="FFFFFF"/>
                </a:solidFill>
                <a:latin typeface="Helvetica"/>
                <a:cs typeface="Helvetica"/>
              </a:rPr>
              <a:t>What are the cultural thresholds that students need to cross to be effective at the service site?</a:t>
            </a:r>
          </a:p>
          <a:p>
            <a:pPr algn="l"/>
            <a:endParaRPr lang="en-US" sz="3400" dirty="0" smtClean="0">
              <a:solidFill>
                <a:srgbClr val="FFFFFF"/>
              </a:solidFill>
              <a:latin typeface="Helvetica"/>
              <a:cs typeface="Helvetica"/>
            </a:endParaRPr>
          </a:p>
        </p:txBody>
      </p:sp>
      <p:cxnSp>
        <p:nvCxnSpPr>
          <p:cNvPr id="5" name="Straight Connector 4"/>
          <p:cNvCxnSpPr/>
          <p:nvPr/>
        </p:nvCxnSpPr>
        <p:spPr>
          <a:xfrm>
            <a:off x="364656" y="1049067"/>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3631141"/>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254224" y="263413"/>
            <a:ext cx="8635552" cy="1415742"/>
          </a:xfrm>
          <a:prstGeom prst="rect">
            <a:avLst/>
          </a:prstGeom>
        </p:spPr>
        <p:txBody>
          <a:bodyPr wrap="square" lIns="91425" tIns="91425" rIns="91425" bIns="91425" anchor="b" anchorCtr="0">
            <a:spAutoFit/>
          </a:bodyPr>
          <a:lstStyle/>
          <a:p>
            <a:r>
              <a:rPr lang="en-US" sz="4000" spc="100" dirty="0" smtClean="0">
                <a:latin typeface="Aachen Std Bold"/>
                <a:cs typeface="Aachen Std Bold"/>
              </a:rPr>
              <a:t>Summer Term Undergraduate Course</a:t>
            </a:r>
            <a:endParaRPr sz="4000" spc="100" dirty="0">
              <a:latin typeface="Aachen Std Bold"/>
              <a:cs typeface="Aachen Std Bold"/>
            </a:endParaRPr>
          </a:p>
        </p:txBody>
      </p:sp>
      <p:sp>
        <p:nvSpPr>
          <p:cNvPr id="28" name="Shape 28"/>
          <p:cNvSpPr txBox="1">
            <a:spLocks noGrp="1"/>
          </p:cNvSpPr>
          <p:nvPr>
            <p:ph type="subTitle" idx="1"/>
          </p:nvPr>
        </p:nvSpPr>
        <p:spPr>
          <a:xfrm>
            <a:off x="254224" y="2194724"/>
            <a:ext cx="8635552" cy="5139839"/>
          </a:xfrm>
          <a:prstGeom prst="rect">
            <a:avLst/>
          </a:prstGeom>
        </p:spPr>
        <p:txBody>
          <a:bodyPr wrap="square" lIns="91425" tIns="91425" rIns="91425" bIns="91425" anchor="t" anchorCtr="0">
            <a:spAutoFit/>
          </a:bodyPr>
          <a:lstStyle/>
          <a:p>
            <a:pPr marL="571500" indent="-571500" algn="l">
              <a:buFont typeface="Arial"/>
              <a:buChar char="•"/>
            </a:pPr>
            <a:r>
              <a:rPr lang="en-US" sz="3400" dirty="0" smtClean="0">
                <a:solidFill>
                  <a:srgbClr val="FFFFFF"/>
                </a:solidFill>
                <a:latin typeface="Helvetica"/>
                <a:cs typeface="Helvetica"/>
              </a:rPr>
              <a:t>Communication, Culture and India</a:t>
            </a:r>
          </a:p>
          <a:p>
            <a:pPr marL="571500" indent="-571500" algn="l">
              <a:buFont typeface="Arial"/>
              <a:buChar char="•"/>
            </a:pPr>
            <a:r>
              <a:rPr lang="en-US" sz="3400" dirty="0" smtClean="0">
                <a:solidFill>
                  <a:srgbClr val="FFFFFF"/>
                </a:solidFill>
                <a:latin typeface="Helvetica"/>
                <a:cs typeface="Helvetica"/>
              </a:rPr>
              <a:t>Optional service-learning experience</a:t>
            </a:r>
          </a:p>
          <a:p>
            <a:pPr marL="571500" indent="-571500" algn="l">
              <a:buFont typeface="Arial"/>
              <a:buChar char="•"/>
            </a:pPr>
            <a:r>
              <a:rPr lang="en-US" sz="3400" dirty="0" smtClean="0">
                <a:solidFill>
                  <a:srgbClr val="FFFFFF"/>
                </a:solidFill>
                <a:latin typeface="Helvetica"/>
                <a:cs typeface="Helvetica"/>
              </a:rPr>
              <a:t>6-week summer session</a:t>
            </a:r>
          </a:p>
          <a:p>
            <a:pPr marL="571500" indent="-571500" algn="l">
              <a:buFont typeface="Arial"/>
              <a:buChar char="•"/>
            </a:pPr>
            <a:r>
              <a:rPr lang="en-US" sz="3400" dirty="0" smtClean="0">
                <a:solidFill>
                  <a:srgbClr val="FFFFFF"/>
                </a:solidFill>
                <a:latin typeface="Helvetica"/>
                <a:cs typeface="Helvetica"/>
              </a:rPr>
              <a:t>8 undergrad </a:t>
            </a:r>
            <a:r>
              <a:rPr lang="en-US" sz="3400" dirty="0">
                <a:solidFill>
                  <a:srgbClr val="FFFFFF"/>
                </a:solidFill>
                <a:latin typeface="Helvetica"/>
                <a:cs typeface="Helvetica"/>
              </a:rPr>
              <a:t>s</a:t>
            </a:r>
            <a:r>
              <a:rPr lang="en-US" sz="3400" dirty="0" smtClean="0">
                <a:solidFill>
                  <a:srgbClr val="FFFFFF"/>
                </a:solidFill>
                <a:latin typeface="Helvetica"/>
                <a:cs typeface="Helvetica"/>
              </a:rPr>
              <a:t>tudents</a:t>
            </a:r>
          </a:p>
          <a:p>
            <a:pPr marL="571500" indent="-571500" algn="l">
              <a:buFont typeface="Arial"/>
              <a:buChar char="•"/>
            </a:pPr>
            <a:r>
              <a:rPr lang="en-US" sz="3400" dirty="0" smtClean="0">
                <a:solidFill>
                  <a:srgbClr val="FFFFFF"/>
                </a:solidFill>
                <a:latin typeface="Helvetica"/>
                <a:cs typeface="Helvetica"/>
              </a:rPr>
              <a:t>1 documentary film grad </a:t>
            </a:r>
            <a:r>
              <a:rPr lang="en-US" sz="3400" dirty="0">
                <a:solidFill>
                  <a:srgbClr val="FFFFFF"/>
                </a:solidFill>
                <a:latin typeface="Helvetica"/>
                <a:cs typeface="Helvetica"/>
              </a:rPr>
              <a:t>s</a:t>
            </a:r>
            <a:r>
              <a:rPr lang="en-US" sz="3400" dirty="0" smtClean="0">
                <a:solidFill>
                  <a:srgbClr val="FFFFFF"/>
                </a:solidFill>
                <a:latin typeface="Helvetica"/>
                <a:cs typeface="Helvetica"/>
              </a:rPr>
              <a:t>tudent</a:t>
            </a:r>
          </a:p>
          <a:p>
            <a:pPr marL="571500" indent="-571500" algn="l">
              <a:buFont typeface="Arial"/>
              <a:buChar char="•"/>
            </a:pPr>
            <a:r>
              <a:rPr lang="en-US" sz="3400" dirty="0">
                <a:solidFill>
                  <a:srgbClr val="FFFFFF"/>
                </a:solidFill>
                <a:latin typeface="Helvetica"/>
                <a:cs typeface="Helvetica"/>
              </a:rPr>
              <a:t>2</a:t>
            </a:r>
            <a:r>
              <a:rPr lang="en-US" sz="3400" dirty="0" smtClean="0">
                <a:solidFill>
                  <a:srgbClr val="FFFFFF"/>
                </a:solidFill>
                <a:latin typeface="Helvetica"/>
                <a:cs typeface="Helvetica"/>
              </a:rPr>
              <a:t> faculty</a:t>
            </a:r>
          </a:p>
          <a:p>
            <a:pPr marL="571500" indent="-571500" algn="l">
              <a:buFont typeface="Arial"/>
              <a:buChar char="•"/>
            </a:pPr>
            <a:endParaRPr lang="en-US" sz="3400" dirty="0" smtClean="0">
              <a:solidFill>
                <a:srgbClr val="FFFFFF"/>
              </a:solidFill>
              <a:latin typeface="Helvetica"/>
              <a:cs typeface="Helvetica"/>
            </a:endParaRPr>
          </a:p>
          <a:p>
            <a:pPr algn="l"/>
            <a:endParaRPr lang="en-US" sz="3600" dirty="0">
              <a:solidFill>
                <a:srgbClr val="FFFFFF"/>
              </a:solidFill>
              <a:latin typeface="Times"/>
              <a:cs typeface="Times"/>
            </a:endParaRPr>
          </a:p>
        </p:txBody>
      </p:sp>
      <p:cxnSp>
        <p:nvCxnSpPr>
          <p:cNvPr id="3" name="Straight Connector 2"/>
          <p:cNvCxnSpPr/>
          <p:nvPr/>
        </p:nvCxnSpPr>
        <p:spPr>
          <a:xfrm>
            <a:off x="364656" y="1720813"/>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91972167"/>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685800" y="345250"/>
            <a:ext cx="7772400" cy="800189"/>
          </a:xfrm>
          <a:prstGeom prst="rect">
            <a:avLst/>
          </a:prstGeom>
        </p:spPr>
        <p:txBody>
          <a:bodyPr lIns="91425" tIns="91425" rIns="91425" bIns="91425" anchor="b" anchorCtr="0">
            <a:spAutoFit/>
          </a:bodyPr>
          <a:lstStyle/>
          <a:p>
            <a:r>
              <a:rPr lang="en-US" sz="4000" spc="100" dirty="0" smtClean="0">
                <a:latin typeface="Aachen Std Bold"/>
                <a:cs typeface="Aachen Std Bold"/>
              </a:rPr>
              <a:t>Preparing for Culture</a:t>
            </a:r>
            <a:endParaRPr sz="4000" spc="100" dirty="0">
              <a:latin typeface="Aachen Std Bold"/>
              <a:cs typeface="Aachen Std Bold"/>
            </a:endParaRPr>
          </a:p>
        </p:txBody>
      </p:sp>
      <p:sp>
        <p:nvSpPr>
          <p:cNvPr id="28" name="Shape 28"/>
          <p:cNvSpPr txBox="1">
            <a:spLocks noGrp="1"/>
          </p:cNvSpPr>
          <p:nvPr>
            <p:ph type="subTitle" idx="1"/>
          </p:nvPr>
        </p:nvSpPr>
        <p:spPr>
          <a:xfrm>
            <a:off x="685800" y="1688614"/>
            <a:ext cx="7772400" cy="4265753"/>
          </a:xfrm>
          <a:prstGeom prst="rect">
            <a:avLst/>
          </a:prstGeom>
        </p:spPr>
        <p:txBody>
          <a:bodyPr lIns="91425" tIns="91425" rIns="91425" bIns="91425" anchor="t" anchorCtr="0">
            <a:spAutoFit/>
          </a:bodyPr>
          <a:lstStyle/>
          <a:p>
            <a:pPr marL="457200" indent="-457200" algn="l">
              <a:buFont typeface="Arial"/>
              <a:buChar char="•"/>
            </a:pPr>
            <a:r>
              <a:rPr lang="en-US" sz="3400" dirty="0" smtClean="0">
                <a:solidFill>
                  <a:srgbClr val="FFFFFF"/>
                </a:solidFill>
                <a:latin typeface="Helvetica"/>
                <a:cs typeface="Helvetica"/>
              </a:rPr>
              <a:t>Pre-travel meetings</a:t>
            </a:r>
          </a:p>
          <a:p>
            <a:pPr marL="457200" indent="-457200" algn="l">
              <a:buFont typeface="Arial"/>
              <a:buChar char="•"/>
            </a:pPr>
            <a:r>
              <a:rPr lang="en-US" sz="3400" dirty="0" smtClean="0">
                <a:solidFill>
                  <a:srgbClr val="FFFFFF"/>
                </a:solidFill>
                <a:latin typeface="Helvetica"/>
                <a:cs typeface="Helvetica"/>
              </a:rPr>
              <a:t>Pre-travel readings	</a:t>
            </a:r>
          </a:p>
          <a:p>
            <a:pPr marL="457200" indent="-457200" algn="l">
              <a:buFont typeface="Arial"/>
              <a:buChar char="•"/>
            </a:pPr>
            <a:r>
              <a:rPr lang="en-US" sz="3400" dirty="0" smtClean="0">
                <a:solidFill>
                  <a:srgbClr val="FFFFFF"/>
                </a:solidFill>
                <a:latin typeface="Helvetica"/>
                <a:cs typeface="Helvetica"/>
              </a:rPr>
              <a:t>Pre-travel contact with culture</a:t>
            </a:r>
          </a:p>
          <a:p>
            <a:pPr marL="457200" indent="-457200" algn="l">
              <a:buFont typeface="Arial"/>
              <a:buChar char="•"/>
            </a:pPr>
            <a:r>
              <a:rPr lang="en-US" sz="3400" dirty="0" smtClean="0">
                <a:solidFill>
                  <a:srgbClr val="FFFFFF"/>
                </a:solidFill>
                <a:latin typeface="Helvetica"/>
                <a:cs typeface="Helvetica"/>
              </a:rPr>
              <a:t>Onsite contextualization of experience</a:t>
            </a:r>
          </a:p>
          <a:p>
            <a:pPr marL="457200" indent="-457200" algn="l">
              <a:buFont typeface="Arial"/>
              <a:buChar char="•"/>
            </a:pPr>
            <a:r>
              <a:rPr lang="en-US" sz="3400" dirty="0" smtClean="0">
                <a:solidFill>
                  <a:srgbClr val="FFFFFF"/>
                </a:solidFill>
                <a:latin typeface="Helvetica"/>
                <a:cs typeface="Helvetica"/>
              </a:rPr>
              <a:t>Onsite constant contact via the ‘ashram’ model</a:t>
            </a:r>
            <a:endParaRPr sz="3400" dirty="0">
              <a:solidFill>
                <a:srgbClr val="FFFFFF"/>
              </a:solidFill>
              <a:latin typeface="Helvetica"/>
              <a:cs typeface="Helvetica"/>
            </a:endParaRPr>
          </a:p>
        </p:txBody>
      </p:sp>
      <p:cxnSp>
        <p:nvCxnSpPr>
          <p:cNvPr id="4" name="Straight Connector 3"/>
          <p:cNvCxnSpPr/>
          <p:nvPr/>
        </p:nvCxnSpPr>
        <p:spPr>
          <a:xfrm>
            <a:off x="364656" y="1168693"/>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15371109"/>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67870" y="326846"/>
            <a:ext cx="9279740" cy="800189"/>
          </a:xfrm>
          <a:prstGeom prst="rect">
            <a:avLst/>
          </a:prstGeom>
        </p:spPr>
        <p:txBody>
          <a:bodyPr wrap="square" lIns="91425" tIns="91425" rIns="91425" bIns="91425" anchor="b" anchorCtr="0">
            <a:spAutoFit/>
          </a:bodyPr>
          <a:lstStyle/>
          <a:p>
            <a:r>
              <a:rPr lang="en-US" sz="4000" spc="100" dirty="0" smtClean="0">
                <a:latin typeface="Aachen Std Bold"/>
                <a:cs typeface="Aachen Std Bold"/>
              </a:rPr>
              <a:t>Preparing for the Environment</a:t>
            </a:r>
            <a:endParaRPr sz="4000" spc="100" dirty="0">
              <a:latin typeface="Aachen Std Bold"/>
              <a:cs typeface="Aachen Std Bold"/>
            </a:endParaRPr>
          </a:p>
        </p:txBody>
      </p:sp>
      <p:sp>
        <p:nvSpPr>
          <p:cNvPr id="28" name="Shape 28"/>
          <p:cNvSpPr txBox="1">
            <a:spLocks noGrp="1"/>
          </p:cNvSpPr>
          <p:nvPr>
            <p:ph type="subTitle" idx="1"/>
          </p:nvPr>
        </p:nvSpPr>
        <p:spPr>
          <a:xfrm>
            <a:off x="364656" y="1697816"/>
            <a:ext cx="8414688" cy="4161109"/>
          </a:xfrm>
          <a:prstGeom prst="rect">
            <a:avLst/>
          </a:prstGeom>
        </p:spPr>
        <p:txBody>
          <a:bodyPr wrap="square" lIns="91425" tIns="91425" rIns="91425" bIns="91425" anchor="t" anchorCtr="0">
            <a:spAutoFit/>
          </a:bodyPr>
          <a:lstStyle/>
          <a:p>
            <a:pPr marL="457200" indent="-457200" algn="l">
              <a:buFont typeface="Arial"/>
              <a:buChar char="•"/>
            </a:pPr>
            <a:r>
              <a:rPr lang="en-US" sz="3400" dirty="0" smtClean="0">
                <a:solidFill>
                  <a:srgbClr val="FFFFFF"/>
                </a:solidFill>
                <a:latin typeface="Helvetica"/>
                <a:cs typeface="Helvetica"/>
              </a:rPr>
              <a:t>Pre-travel medical and environmental discussion</a:t>
            </a:r>
          </a:p>
          <a:p>
            <a:pPr marL="457200" indent="-457200" algn="l">
              <a:buFont typeface="Arial"/>
              <a:buChar char="•"/>
            </a:pPr>
            <a:r>
              <a:rPr lang="en-US" sz="3400" dirty="0" smtClean="0">
                <a:solidFill>
                  <a:srgbClr val="FFFFFF"/>
                </a:solidFill>
                <a:latin typeface="Helvetica"/>
                <a:cs typeface="Helvetica"/>
              </a:rPr>
              <a:t>Onsite exposure to various types of environment	</a:t>
            </a:r>
          </a:p>
          <a:p>
            <a:pPr marL="457200" indent="-457200" algn="l">
              <a:buFont typeface="Arial"/>
              <a:buChar char="•"/>
            </a:pPr>
            <a:r>
              <a:rPr lang="en-US" sz="3400" dirty="0" smtClean="0">
                <a:solidFill>
                  <a:srgbClr val="FFFFFF"/>
                </a:solidFill>
                <a:latin typeface="Helvetica"/>
                <a:cs typeface="Helvetica"/>
              </a:rPr>
              <a:t>Onsite monitoring of environmental effects</a:t>
            </a:r>
          </a:p>
          <a:p>
            <a:pPr marL="457200" indent="-457200" algn="l">
              <a:buFont typeface="Arial"/>
              <a:buChar char="•"/>
            </a:pPr>
            <a:r>
              <a:rPr lang="en-US" sz="3400" dirty="0" smtClean="0">
                <a:solidFill>
                  <a:srgbClr val="FFFFFF"/>
                </a:solidFill>
                <a:latin typeface="Helvetica"/>
                <a:cs typeface="Helvetica"/>
              </a:rPr>
              <a:t>Rapid response to environmental effects</a:t>
            </a:r>
            <a:endParaRPr sz="3400" dirty="0">
              <a:solidFill>
                <a:srgbClr val="FFFFFF"/>
              </a:solidFill>
              <a:latin typeface="Helvetica"/>
              <a:cs typeface="Helvetica"/>
            </a:endParaRPr>
          </a:p>
        </p:txBody>
      </p:sp>
      <p:cxnSp>
        <p:nvCxnSpPr>
          <p:cNvPr id="3" name="Straight Connector 2"/>
          <p:cNvCxnSpPr/>
          <p:nvPr/>
        </p:nvCxnSpPr>
        <p:spPr>
          <a:xfrm>
            <a:off x="364656" y="1168693"/>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728127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Shape 29"/>
          <p:cNvSpPr txBox="1">
            <a:spLocks noGrp="1"/>
          </p:cNvSpPr>
          <p:nvPr>
            <p:ph type="ctrTitle"/>
          </p:nvPr>
        </p:nvSpPr>
        <p:spPr>
          <a:xfrm>
            <a:off x="-67870" y="326846"/>
            <a:ext cx="9279740" cy="800189"/>
          </a:xfrm>
          <a:prstGeom prst="rect">
            <a:avLst/>
          </a:prstGeom>
        </p:spPr>
        <p:txBody>
          <a:bodyPr wrap="square" lIns="91425" tIns="91425" rIns="91425" bIns="91425" anchor="b" anchorCtr="0">
            <a:spAutoFit/>
          </a:bodyPr>
          <a:lstStyle/>
          <a:p>
            <a:r>
              <a:rPr lang="en-US" sz="4000" spc="100" dirty="0" smtClean="0">
                <a:latin typeface="Aachen Std Bold"/>
                <a:cs typeface="Aachen Std Bold"/>
              </a:rPr>
              <a:t>Exposure Management</a:t>
            </a:r>
            <a:endParaRPr sz="4000" spc="100" dirty="0">
              <a:latin typeface="Aachen Std Bold"/>
              <a:cs typeface="Aachen Std Bold"/>
            </a:endParaRPr>
          </a:p>
        </p:txBody>
      </p:sp>
      <p:sp>
        <p:nvSpPr>
          <p:cNvPr id="28" name="Shape 28"/>
          <p:cNvSpPr txBox="1">
            <a:spLocks noGrp="1"/>
          </p:cNvSpPr>
          <p:nvPr>
            <p:ph type="subTitle" idx="1"/>
          </p:nvPr>
        </p:nvSpPr>
        <p:spPr>
          <a:xfrm>
            <a:off x="364656" y="1688614"/>
            <a:ext cx="8414688" cy="4788973"/>
          </a:xfrm>
          <a:prstGeom prst="rect">
            <a:avLst/>
          </a:prstGeom>
        </p:spPr>
        <p:txBody>
          <a:bodyPr wrap="square" lIns="91425" tIns="91425" rIns="91425" bIns="91425" anchor="t" anchorCtr="0">
            <a:spAutoFit/>
          </a:bodyPr>
          <a:lstStyle/>
          <a:p>
            <a:pPr marL="457200" indent="-457200" algn="l">
              <a:buFont typeface="Arial"/>
              <a:buChar char="•"/>
            </a:pPr>
            <a:r>
              <a:rPr lang="en-US" sz="3400" dirty="0" smtClean="0">
                <a:solidFill>
                  <a:srgbClr val="FFFFFF"/>
                </a:solidFill>
                <a:latin typeface="Helvetica"/>
                <a:cs typeface="Helvetica"/>
              </a:rPr>
              <a:t>Constant contextualization of experiences</a:t>
            </a:r>
          </a:p>
          <a:p>
            <a:pPr marL="457200" indent="-457200" algn="l">
              <a:buFont typeface="Arial"/>
              <a:buChar char="•"/>
            </a:pPr>
            <a:r>
              <a:rPr lang="en-US" sz="3400" dirty="0" smtClean="0">
                <a:solidFill>
                  <a:srgbClr val="FFFFFF"/>
                </a:solidFill>
                <a:latin typeface="Helvetica"/>
                <a:cs typeface="Helvetica"/>
              </a:rPr>
              <a:t>Being present to answer questions	</a:t>
            </a:r>
          </a:p>
          <a:p>
            <a:pPr marL="457200" indent="-457200" algn="l">
              <a:buFont typeface="Arial"/>
              <a:buChar char="•"/>
            </a:pPr>
            <a:r>
              <a:rPr lang="en-US" sz="3400" dirty="0" smtClean="0">
                <a:solidFill>
                  <a:srgbClr val="FFFFFF"/>
                </a:solidFill>
                <a:latin typeface="Helvetica"/>
                <a:cs typeface="Helvetica"/>
              </a:rPr>
              <a:t>Rapid response to student needs</a:t>
            </a:r>
          </a:p>
          <a:p>
            <a:pPr marL="457200" indent="-457200" algn="l">
              <a:buFont typeface="Arial"/>
              <a:buChar char="•"/>
            </a:pPr>
            <a:r>
              <a:rPr lang="en-US" sz="3400" dirty="0" smtClean="0">
                <a:solidFill>
                  <a:srgbClr val="FFFFFF"/>
                </a:solidFill>
                <a:latin typeface="Helvetica"/>
                <a:cs typeface="Helvetica"/>
              </a:rPr>
              <a:t>Demonstrating environment-specific best practices</a:t>
            </a:r>
          </a:p>
          <a:p>
            <a:pPr marL="457200" indent="-457200" algn="l">
              <a:buFont typeface="Arial"/>
              <a:buChar char="•"/>
            </a:pPr>
            <a:r>
              <a:rPr lang="en-US" sz="3400" dirty="0" smtClean="0">
                <a:solidFill>
                  <a:srgbClr val="FFFFFF"/>
                </a:solidFill>
                <a:latin typeface="Helvetica"/>
                <a:cs typeface="Helvetica"/>
              </a:rPr>
              <a:t>Teaching the generalizability of experiences</a:t>
            </a:r>
            <a:endParaRPr sz="3400" dirty="0">
              <a:solidFill>
                <a:srgbClr val="FFFFFF"/>
              </a:solidFill>
              <a:latin typeface="Helvetica"/>
              <a:cs typeface="Helvetica"/>
            </a:endParaRPr>
          </a:p>
        </p:txBody>
      </p:sp>
      <p:cxnSp>
        <p:nvCxnSpPr>
          <p:cNvPr id="3" name="Straight Connector 2"/>
          <p:cNvCxnSpPr/>
          <p:nvPr/>
        </p:nvCxnSpPr>
        <p:spPr>
          <a:xfrm>
            <a:off x="364656" y="1168693"/>
            <a:ext cx="84146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858165"/>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1" name="Shape 51"/>
          <p:cNvSpPr txBox="1">
            <a:spLocks noGrp="1"/>
          </p:cNvSpPr>
          <p:nvPr>
            <p:ph type="ctrTitle"/>
          </p:nvPr>
        </p:nvSpPr>
        <p:spPr>
          <a:xfrm>
            <a:off x="685800" y="2707928"/>
            <a:ext cx="7772400" cy="892522"/>
          </a:xfrm>
          <a:prstGeom prst="rect">
            <a:avLst/>
          </a:prstGeom>
        </p:spPr>
        <p:txBody>
          <a:bodyPr lIns="91425" tIns="91425" rIns="91425" bIns="91425" anchor="b" anchorCtr="0">
            <a:spAutoFit/>
          </a:bodyPr>
          <a:lstStyle/>
          <a:p>
            <a:pPr>
              <a:buNone/>
            </a:pPr>
            <a:r>
              <a:rPr lang="en" sz="4600" spc="100" dirty="0">
                <a:solidFill>
                  <a:srgbClr val="FFFFFF"/>
                </a:solidFill>
                <a:latin typeface="Aachen Std Bold"/>
                <a:cs typeface="Aachen Std Bold"/>
              </a:rPr>
              <a:t>Student </a:t>
            </a:r>
            <a:r>
              <a:rPr lang="en-US" sz="4600" spc="100" dirty="0" smtClean="0">
                <a:solidFill>
                  <a:srgbClr val="FFFFFF"/>
                </a:solidFill>
                <a:latin typeface="Aachen Std Bold"/>
                <a:cs typeface="Aachen Std Bold"/>
              </a:rPr>
              <a:t>P</a:t>
            </a:r>
            <a:r>
              <a:rPr lang="en" sz="4600" spc="100" dirty="0" smtClean="0">
                <a:solidFill>
                  <a:srgbClr val="FFFFFF"/>
                </a:solidFill>
                <a:latin typeface="Aachen Std Bold"/>
                <a:cs typeface="Aachen Std Bold"/>
              </a:rPr>
              <a:t>erspective</a:t>
            </a:r>
            <a:endParaRPr lang="en" sz="4600" spc="100" dirty="0">
              <a:solidFill>
                <a:srgbClr val="FFFFFF"/>
              </a:solidFill>
              <a:latin typeface="Aachen Std Bold"/>
              <a:cs typeface="Aachen Std Bold"/>
            </a:endParaRPr>
          </a:p>
        </p:txBody>
      </p:sp>
    </p:spTree>
    <p:extLst>
      <p:ext uri="{BB962C8B-B14F-4D97-AF65-F5344CB8AC3E}">
        <p14:creationId xmlns:p14="http://schemas.microsoft.com/office/powerpoint/2010/main" val="6830048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2601</TotalTime>
  <Words>882</Words>
  <Application>Microsoft Macintosh PowerPoint</Application>
  <PresentationFormat>On-screen Show (4:3)</PresentationFormat>
  <Paragraphs>118</Paragraphs>
  <Slides>43</Slides>
  <Notes>29</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Black</vt:lpstr>
      <vt:lpstr>International  Service-Learning:  The Need For Cultural Preparation</vt:lpstr>
      <vt:lpstr>Cross-cultural Competence </vt:lpstr>
      <vt:lpstr>Cross-cultural Competence </vt:lpstr>
      <vt:lpstr>Cross-cultural Competence </vt:lpstr>
      <vt:lpstr>Summer Term Undergraduate Course</vt:lpstr>
      <vt:lpstr>Preparing for Culture</vt:lpstr>
      <vt:lpstr>Preparing for the Environment</vt:lpstr>
      <vt:lpstr>Exposure Management</vt:lpstr>
      <vt:lpstr>Student Perspective</vt:lpstr>
      <vt:lpstr>Longitudinal Assessment</vt:lpstr>
      <vt:lpstr>January Term Graduate Course</vt:lpstr>
      <vt:lpstr>Interventions</vt:lpstr>
      <vt:lpstr>Pre-course Preparation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Reflection Opportunities</vt:lpstr>
      <vt:lpstr>Community Partner Perspectives</vt:lpstr>
      <vt:lpstr>PowerPoint Presentation</vt:lpstr>
      <vt:lpstr>What do you want students to learn?</vt:lpstr>
      <vt:lpstr>How do student visits benefit you?</vt:lpstr>
      <vt:lpstr>PowerPoint Presentation</vt:lpstr>
      <vt:lpstr>How can professors help?</vt:lpstr>
      <vt:lpstr>PowerPoint Presentation</vt:lpstr>
      <vt:lpstr>What do you want students to learn?</vt:lpstr>
      <vt:lpstr>What things do the interactive media students learn?</vt:lpstr>
      <vt:lpstr>How do student visits benefit you?</vt:lpstr>
      <vt:lpstr>What challenges do you have with the students?</vt:lpstr>
      <vt:lpstr>How can professors help?</vt:lpstr>
      <vt:lpstr>Discussion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Preparing for Culture</dc:title>
  <cp:lastModifiedBy>Phillip Motley</cp:lastModifiedBy>
  <cp:revision>42</cp:revision>
  <dcterms:modified xsi:type="dcterms:W3CDTF">2012-09-26T19:15:06Z</dcterms:modified>
</cp:coreProperties>
</file>